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42233-A090-461E-A1D9-0E5BF01D060C}" type="datetimeFigureOut">
              <a:t>17.03.2025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6CB81-FFF7-402C-90EB-3E6B4B35D886}" type="slidenum"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291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52F1E-445A-CED5-2D67-FCCA219E9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EE785DFE-AB06-D3FF-14EB-AA14C936AB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4F7C57D-5507-2175-EEE9-CD9FCDBC6A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err="1"/>
              <a:t>Ilośc</a:t>
            </a:r>
            <a:r>
              <a:rPr lang="pl-PL"/>
              <a:t> osób zaangażowanych: …..</a:t>
            </a:r>
            <a:endParaRPr lang="en-US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5DB79E7-C356-0021-329A-D9684E97D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6CB81-FFF7-402C-90EB-3E6B4B35D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5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Imag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5019454" y="6045344"/>
            <a:ext cx="1866900" cy="166199"/>
          </a:xfrm>
          <a:noFill/>
        </p:spPr>
        <p:txBody>
          <a:bodyPr>
            <a:spAutoFit/>
          </a:bodyPr>
          <a:lstStyle>
            <a:lvl1pPr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7" name="Presenters"/>
          <p:cNvSpPr>
            <a:spLocks noGrp="1"/>
          </p:cNvSpPr>
          <p:nvPr>
            <p:ph type="body" sz="quarter" idx="13" hasCustomPrompt="1"/>
          </p:nvPr>
        </p:nvSpPr>
        <p:spPr>
          <a:xfrm>
            <a:off x="5019455" y="5470819"/>
            <a:ext cx="6486746" cy="443198"/>
          </a:xfr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600" b="0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16 pt. black.</a:t>
            </a:r>
          </a:p>
          <a:p>
            <a:pPr marL="0" marR="0" lvl="0" indent="0" algn="l" defTabSz="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Name, Title, Function. 16 pt. black.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>
          <a:xfrm>
            <a:off x="5019455" y="4591892"/>
            <a:ext cx="6486746" cy="692497"/>
          </a:xfrm>
          <a:noFill/>
        </p:spPr>
        <p:txBody>
          <a:bodyPr wrap="square" anchor="b" anchorCtr="0">
            <a:spAutoFit/>
          </a:bodyPr>
          <a:lstStyle>
            <a:lvl1pPr defTabSz="914400">
              <a:spcBef>
                <a:spcPct val="0"/>
              </a:spcBef>
              <a:defRPr sz="2500">
                <a:solidFill>
                  <a:schemeClr val="tx1"/>
                </a:solidFill>
              </a:defRPr>
            </a:lvl1pPr>
          </a:lstStyle>
          <a:p>
            <a:pPr lvl="0" defTabSz="914400">
              <a:spcBef>
                <a:spcPct val="0"/>
              </a:spcBef>
            </a:pPr>
            <a:r>
              <a:rPr lang="en-US"/>
              <a:t>Title 25 pt. black. Bold. Sentence case. Bold. Sentence case.</a:t>
            </a:r>
          </a:p>
        </p:txBody>
      </p:sp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60BC89DD-1800-E7EF-DD28-A22041B7E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799" y="4482824"/>
            <a:ext cx="3695701" cy="6840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3A42AC0-1556-A6D2-3986-99AADEB22E4E}"/>
              </a:ext>
            </a:extLst>
          </p:cNvPr>
          <p:cNvGrpSpPr/>
          <p:nvPr userDrawn="1"/>
        </p:nvGrpSpPr>
        <p:grpSpPr>
          <a:xfrm>
            <a:off x="-1" y="-662"/>
            <a:ext cx="12192001" cy="4000501"/>
            <a:chOff x="-1" y="-662"/>
            <a:chExt cx="12192001" cy="40005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A403FB5-D43C-6E4A-2BF4-A8A67BEF05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" y="1"/>
              <a:ext cx="4026399" cy="3999837"/>
            </a:xfrm>
            <a:prstGeom prst="rect">
              <a:avLst/>
            </a:prstGeom>
          </p:spPr>
        </p:pic>
        <p:pic>
          <p:nvPicPr>
            <p:cNvPr id="9" name="Picture 8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372E187C-3A71-80F6-8633-2FA8EDE974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65599" y="1"/>
              <a:ext cx="4026401" cy="3999838"/>
            </a:xfrm>
            <a:prstGeom prst="rect">
              <a:avLst/>
            </a:prstGeom>
          </p:spPr>
        </p:pic>
        <p:pic>
          <p:nvPicPr>
            <p:cNvPr id="13" name="Picture 12" descr="A picture containing outdoor, tree, grass, lush&#10;&#10;Description automatically generated">
              <a:extLst>
                <a:ext uri="{FF2B5EF4-FFF2-40B4-BE49-F238E27FC236}">
                  <a16:creationId xmlns:a16="http://schemas.microsoft.com/office/drawing/2014/main" id="{8D980965-3FD0-69B7-05B3-82537BDE162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82799" y="-662"/>
              <a:ext cx="4026400" cy="4000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790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Title. 32 pt. black. Bold. Sentence case. Two lines max.</a:t>
            </a:r>
          </a:p>
        </p:txBody>
      </p:sp>
      <p:sp>
        <p:nvSpPr>
          <p:cNvPr id="2" name="Slide number">
            <a:extLst>
              <a:ext uri="{FF2B5EF4-FFF2-40B4-BE49-F238E27FC236}">
                <a16:creationId xmlns:a16="http://schemas.microsoft.com/office/drawing/2014/main" id="{7CEB5585-C834-0985-6E75-F76DB3DE9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56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>
            <a:extLst>
              <a:ext uri="{FF2B5EF4-FFF2-40B4-BE49-F238E27FC236}">
                <a16:creationId xmlns:a16="http://schemas.microsoft.com/office/drawing/2014/main" id="{1227C6EA-CADE-4772-BF2C-DF04CBDCF7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4944" y="466347"/>
            <a:ext cx="10811256" cy="676653"/>
          </a:xfrm>
        </p:spPr>
        <p:txBody>
          <a:bodyPr/>
          <a:lstStyle/>
          <a:p>
            <a:r>
              <a:rPr lang="en-US"/>
              <a:t>Title. 32 pt. black. Bold. Sentence case. Two lines max.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79596A4-F56F-4ABC-8E75-4BE60F7ED85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85802" y="1358207"/>
            <a:ext cx="3409912" cy="1940443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82A4F2F-B507-4076-99BD-50A0D640D83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72358" y="1358206"/>
            <a:ext cx="3429000" cy="1940444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1CCE81E-2A1A-4C37-8FB9-A87A38D462E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68057" y="1358207"/>
            <a:ext cx="3438143" cy="1940443"/>
          </a:xfrm>
          <a:solidFill>
            <a:schemeClr val="accent2">
              <a:lumMod val="20000"/>
              <a:lumOff val="80000"/>
            </a:schemeClr>
          </a:solidFill>
        </p:spPr>
        <p:txBody>
          <a:bodyPr tIns="365760"/>
          <a:lstStyle>
            <a:lvl1pPr marL="0" indent="0" algn="ctr">
              <a:buNone/>
              <a:defRPr sz="1800" baseline="0"/>
            </a:lvl1pPr>
          </a:lstStyle>
          <a:p>
            <a:r>
              <a:rPr lang="en-US"/>
              <a:t>Click to insert photo</a:t>
            </a:r>
          </a:p>
        </p:txBody>
      </p:sp>
      <p:sp>
        <p:nvSpPr>
          <p:cNvPr id="28" name="Body 1">
            <a:extLst>
              <a:ext uri="{FF2B5EF4-FFF2-40B4-BE49-F238E27FC236}">
                <a16:creationId xmlns:a16="http://schemas.microsoft.com/office/drawing/2014/main" id="{06DFA2EB-3972-43A4-8F2F-1FA925C492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888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13B8C43-B217-4065-899D-965ABB835B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4888" y="3513856"/>
            <a:ext cx="3411017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70241EE5-BE3E-4ACB-AA02-55AD1071CF5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71270" y="3513856"/>
            <a:ext cx="3449084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6C421A00-BD57-46F3-A96E-EBA27534BF5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79811" y="3513856"/>
            <a:ext cx="3410355" cy="563231"/>
          </a:xfrm>
          <a:noFill/>
        </p:spPr>
        <p:txBody>
          <a:bodyPr vert="horz" wrap="square" lIns="0" tIns="0" rIns="0" bIns="91440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 lang="en-US" sz="1700" b="1" baseline="0">
                <a:latin typeface="+mj-lt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lang="en-US"/>
              <a:t>Subhead 17 pt. black. Bold. Sentence case.</a:t>
            </a:r>
          </a:p>
        </p:txBody>
      </p:sp>
      <p:sp>
        <p:nvSpPr>
          <p:cNvPr id="2" name="Body 1">
            <a:extLst>
              <a:ext uri="{FF2B5EF4-FFF2-40B4-BE49-F238E27FC236}">
                <a16:creationId xmlns:a16="http://schemas.microsoft.com/office/drawing/2014/main" id="{D8C205A4-A491-3354-D436-AF9BF1F62E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381500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3" name="Body 1">
            <a:extLst>
              <a:ext uri="{FF2B5EF4-FFF2-40B4-BE49-F238E27FC236}">
                <a16:creationId xmlns:a16="http://schemas.microsoft.com/office/drawing/2014/main" id="{FB9FA8DA-D277-339F-4985-9623F740A89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085949" y="4103771"/>
            <a:ext cx="3409912" cy="1655644"/>
          </a:xfrm>
          <a:noFill/>
        </p:spPr>
        <p:txBody>
          <a:bodyPr rIns="182880"/>
          <a:lstStyle>
            <a:lvl1pPr marL="182880" marR="0" indent="-18288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5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520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086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7542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26998" indent="-2857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Pct val="100000"/>
              <a:buFont typeface="Arial" panose="020B0604020202020204" pitchFamily="34" charset="0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19456" lvl="0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Main bullet. 15 pt. black.</a:t>
            </a:r>
          </a:p>
          <a:p>
            <a:pPr marL="438912" lvl="1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Second level</a:t>
            </a:r>
          </a:p>
          <a:p>
            <a:pPr marL="621792" lvl="2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841248" lvl="3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–"/>
            </a:pPr>
            <a:r>
              <a:rPr lang="en-US"/>
              <a:t>Fourth level</a:t>
            </a:r>
          </a:p>
          <a:p>
            <a:pPr marL="1060704" lvl="4" indent="-21945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4" name="Takeaway bar">
            <a:extLst>
              <a:ext uri="{FF2B5EF4-FFF2-40B4-BE49-F238E27FC236}">
                <a16:creationId xmlns:a16="http://schemas.microsoft.com/office/drawing/2014/main" id="{F1C626FD-9651-7619-B6B8-C33DB71F60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4944" y="5865760"/>
            <a:ext cx="10820399" cy="320088"/>
          </a:xfrm>
          <a:solidFill>
            <a:schemeClr val="accent1"/>
          </a:solidFill>
        </p:spPr>
        <p:txBody>
          <a:bodyPr vert="horz" wrap="square" lIns="621792" tIns="36576" rIns="621792" bIns="36576" rtlCol="0" anchor="b" anchorCtr="0">
            <a:spAutoFit/>
          </a:bodyPr>
          <a:lstStyle>
            <a:lvl1pPr marL="0" indent="0" algn="ctr" defTabSz="0">
              <a:lnSpc>
                <a:spcPct val="100000"/>
              </a:lnSpc>
              <a:spcBef>
                <a:spcPts val="0"/>
              </a:spcBef>
              <a:buFontTx/>
              <a:buNone/>
              <a:defRPr lang="en-US" sz="1600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>
              <a:buNone/>
            </a:pPr>
            <a:r>
              <a:rPr lang="en-US"/>
              <a:t>Optional takeaway bar. Black. Bold. 16 pt. Centered. Sentence case.</a:t>
            </a:r>
          </a:p>
        </p:txBody>
      </p:sp>
      <p:sp>
        <p:nvSpPr>
          <p:cNvPr id="5" name="Slide number">
            <a:extLst>
              <a:ext uri="{FF2B5EF4-FFF2-40B4-BE49-F238E27FC236}">
                <a16:creationId xmlns:a16="http://schemas.microsoft.com/office/drawing/2014/main" id="{8A8EF709-B2B3-FDC4-BEA0-3E79EE4FF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397" y="6433754"/>
            <a:ext cx="53194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200" kern="120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7165E6F-54ED-4977-A15E-D44BE7238A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81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17.03.2025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BA7D4-024F-A278-4912-CDBC52C08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B447844-5E12-5418-FEF9-65C3903D95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170363"/>
              </p:ext>
            </p:extLst>
          </p:nvPr>
        </p:nvGraphicFramePr>
        <p:xfrm>
          <a:off x="884268" y="1356677"/>
          <a:ext cx="8919608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5633">
                  <a:extLst>
                    <a:ext uri="{9D8B030D-6E8A-4147-A177-3AD203B41FA5}">
                      <a16:colId xmlns:a16="http://schemas.microsoft.com/office/drawing/2014/main" val="4195420078"/>
                    </a:ext>
                  </a:extLst>
                </a:gridCol>
                <a:gridCol w="4703975">
                  <a:extLst>
                    <a:ext uri="{9D8B030D-6E8A-4147-A177-3AD203B41FA5}">
                      <a16:colId xmlns:a16="http://schemas.microsoft.com/office/drawing/2014/main" val="384402825"/>
                    </a:ext>
                  </a:extLst>
                </a:gridCol>
              </a:tblGrid>
              <a:tr h="252167">
                <a:tc>
                  <a:txBody>
                    <a:bodyPr/>
                    <a:lstStyle/>
                    <a:p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ZAKRES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>
                          <a:solidFill>
                            <a:schemeClr val="tx1"/>
                          </a:solidFill>
                        </a:rPr>
                        <a:t>LIDERZY &amp; co-Liderzy</a:t>
                      </a:r>
                      <a:endParaRPr lang="pl-PL" sz="1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00002"/>
                  </a:ext>
                </a:extLst>
              </a:tr>
              <a:tr h="252167"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Energetyki o odnawialnych źródeł energii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Mariusz Szewczyk – PRz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Dariusz Domagalski – AXELO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803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Ekologii i spraw społecznych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Ewa Lipińska – PRz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Ewa Kubejko-Polańska – 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3873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Infrastruktury, komunikacji, urbanizacji zabytków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Tomasz Siwowski – PROMOST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 Lesław Bichajło – PRz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8332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Innowacji i nowych technologii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Jarosław Sęp – PRz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Maciej Szalacha – PRz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7398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ds.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Międzynarodowych</a:t>
                      </a:r>
                      <a:endParaRPr lang="pl-PL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Małgorzata Skawińska – LEXALIS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Jan Olszewski prof. UR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205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ds.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Rozwoju</a:t>
                      </a:r>
                      <a:r>
                        <a:rPr lang="en-US" sz="12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</a:rPr>
                        <a:t>biznesu</a:t>
                      </a:r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Piotr Owsicki – PW​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Andrzej Czarnecki – PW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966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Sportu i rekreacji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Sebastian Skalski – Geokart</a:t>
                      </a:r>
                    </a:p>
                    <a:p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Wiesław Marczak – FIBRAIN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256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>
                          <a:solidFill>
                            <a:schemeClr val="tx1"/>
                          </a:solidFill>
                        </a:rPr>
                        <a:t>ds. Nauki edukacji i zdrowia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Sławomir Wolski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</a:rPr>
                        <a:t>PRz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Joanna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</a:rPr>
                        <a:t>Hady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 –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</a:rPr>
                        <a:t>WSIiZ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72260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40752DEC-4AA7-7CBA-A511-3A021E3E08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59" y="211244"/>
            <a:ext cx="1498863" cy="718079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C51AEF68-C8DD-D982-9336-758538D60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604" y="466347"/>
            <a:ext cx="9394596" cy="676653"/>
          </a:xfrm>
        </p:spPr>
        <p:txBody>
          <a:bodyPr>
            <a:normAutofit fontScale="90000"/>
          </a:bodyPr>
          <a:lstStyle/>
          <a:p>
            <a:r>
              <a:rPr lang="pl-PL"/>
              <a:t>Powołane Zespoły</a:t>
            </a:r>
            <a:endParaRPr lang="en-US"/>
          </a:p>
        </p:txBody>
      </p:sp>
      <p:sp>
        <p:nvSpPr>
          <p:cNvPr id="7" name="Tytuł 2">
            <a:extLst>
              <a:ext uri="{FF2B5EF4-FFF2-40B4-BE49-F238E27FC236}">
                <a16:creationId xmlns:a16="http://schemas.microsoft.com/office/drawing/2014/main" id="{8E122AD5-2928-CDE3-55D2-64D1FE2D4A79}"/>
              </a:ext>
            </a:extLst>
          </p:cNvPr>
          <p:cNvSpPr txBox="1">
            <a:spLocks/>
          </p:cNvSpPr>
          <p:nvPr/>
        </p:nvSpPr>
        <p:spPr>
          <a:xfrm>
            <a:off x="803269" y="5511229"/>
            <a:ext cx="4064105" cy="408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600"/>
              <a:t>Ilość zaangażowanych osób: 113+</a:t>
            </a:r>
          </a:p>
        </p:txBody>
      </p:sp>
    </p:spTree>
    <p:extLst>
      <p:ext uri="{BB962C8B-B14F-4D97-AF65-F5344CB8AC3E}">
        <p14:creationId xmlns:p14="http://schemas.microsoft.com/office/powerpoint/2010/main" val="39705700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8ad952a6-f74b-4609-869b-ad3d5023174a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9280FD17C466408E8503B03516EFB2" ma:contentTypeVersion="14" ma:contentTypeDescription="Create a new document." ma:contentTypeScope="" ma:versionID="99351cadf18f71ce6fdd260dacc8c015">
  <xsd:schema xmlns:xsd="http://www.w3.org/2001/XMLSchema" xmlns:xs="http://www.w3.org/2001/XMLSchema" xmlns:p="http://schemas.microsoft.com/office/2006/metadata/properties" xmlns:ns1="http://schemas.microsoft.com/sharepoint/v3" xmlns:ns2="8ad952a6-f74b-4609-869b-ad3d5023174a" xmlns:ns3="94cf2fbe-b8df-4483-bac7-dd694aa714c5" targetNamespace="http://schemas.microsoft.com/office/2006/metadata/properties" ma:root="true" ma:fieldsID="6bd924bb818b65a2cb6a02ad41e9895b" ns1:_="" ns2:_="" ns3:_="">
    <xsd:import namespace="http://schemas.microsoft.com/sharepoint/v3"/>
    <xsd:import namespace="8ad952a6-f74b-4609-869b-ad3d5023174a"/>
    <xsd:import namespace="94cf2fbe-b8df-4483-bac7-dd694aa714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952a6-f74b-4609-869b-ad3d50231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5da18db-0dbb-493a-8358-0ebfa2dc99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f2fbe-b8df-4483-bac7-dd694aa714c5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B69CEB-DCB8-4EB7-8373-4CD69DDC31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3F8962-4ADE-41C2-83C7-6D6696D898A6}">
  <ds:schemaRefs>
    <ds:schemaRef ds:uri="http://purl.org/dc/dcmitype/"/>
    <ds:schemaRef ds:uri="8ad952a6-f74b-4609-869b-ad3d5023174a"/>
    <ds:schemaRef ds:uri="http://schemas.openxmlformats.org/package/2006/metadata/core-properties"/>
    <ds:schemaRef ds:uri="http://purl.org/dc/elements/1.1/"/>
    <ds:schemaRef ds:uri="http://schemas.microsoft.com/sharepoint/v3"/>
    <ds:schemaRef ds:uri="http://purl.org/dc/terms/"/>
    <ds:schemaRef ds:uri="94cf2fbe-b8df-4483-bac7-dd694aa714c5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9F8D21BD-C87D-49A7-8CFB-CF4B08D8836F}">
  <ds:schemaRefs>
    <ds:schemaRef ds:uri="8ad952a6-f74b-4609-869b-ad3d5023174a"/>
    <ds:schemaRef ds:uri="94cf2fbe-b8df-4483-bac7-dd694aa714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4447dd6a-a4a1-440b-a6a3-9124ef1ee017}" enabled="1" method="Privileged" siteId="{7a18110d-ef9b-4274-acef-e62ab0fe28e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132</Words>
  <Application>Microsoft Office PowerPoint</Application>
  <PresentationFormat>Panoramiczny</PresentationFormat>
  <Paragraphs>30</Paragraphs>
  <Slides>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Motyw pakietu Office</vt:lpstr>
      <vt:lpstr>Powołane Zespoły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Rekomendacje zespołów Rady Gospodarczej przy Prezydencie Miasta Rzeszowa do strategii miasta.</dc:title>
  <dc:creator>Januszczak, Ewelina                            PWC</dc:creator>
  <cp:lastModifiedBy>Ewa Lipińska</cp:lastModifiedBy>
  <cp:revision>4</cp:revision>
  <dcterms:created xsi:type="dcterms:W3CDTF">2024-12-09T11:03:07Z</dcterms:created>
  <dcterms:modified xsi:type="dcterms:W3CDTF">2025-03-17T08:13:45Z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0x010100B99280FD17C466408E8503B03516EFB2</vt:lpwstr>
  </property>
  <property fmtid="{D5CDD505-2E9C-101B-9397-08002B2CF9AE}" pid="3" name="MediaServiceImageTags">
    <vt:lpwstr/>
  </property>
</Properties>
</file>