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sldIdLst>
    <p:sldId id="256" r:id="rId5"/>
    <p:sldId id="306" r:id="rId6"/>
    <p:sldId id="308" r:id="rId7"/>
    <p:sldId id="310" r:id="rId8"/>
    <p:sldId id="311" r:id="rId9"/>
    <p:sldId id="314" r:id="rId10"/>
    <p:sldId id="305" r:id="rId11"/>
    <p:sldId id="274" r:id="rId12"/>
    <p:sldId id="272" r:id="rId13"/>
    <p:sldId id="275" r:id="rId14"/>
    <p:sldId id="315" r:id="rId15"/>
    <p:sldId id="313" r:id="rId16"/>
    <p:sldId id="307" r:id="rId17"/>
    <p:sldId id="312" r:id="rId18"/>
    <p:sldId id="318" r:id="rId19"/>
    <p:sldId id="293" r:id="rId20"/>
    <p:sldId id="294" r:id="rId21"/>
    <p:sldId id="295" r:id="rId22"/>
    <p:sldId id="296" r:id="rId23"/>
    <p:sldId id="317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DFEF547-E7BE-4836-A6EE-7A4BF38E1936}">
          <p14:sldIdLst>
            <p14:sldId id="256"/>
            <p14:sldId id="306"/>
            <p14:sldId id="308"/>
            <p14:sldId id="310"/>
            <p14:sldId id="311"/>
            <p14:sldId id="314"/>
          </p14:sldIdLst>
        </p14:section>
        <p14:section name="Sekcja bez tytułu" id="{B5ED68CA-4E6C-4BEE-9006-09E5A80262F7}">
          <p14:sldIdLst>
            <p14:sldId id="305"/>
            <p14:sldId id="274"/>
            <p14:sldId id="272"/>
            <p14:sldId id="275"/>
            <p14:sldId id="315"/>
            <p14:sldId id="313"/>
            <p14:sldId id="307"/>
            <p14:sldId id="312"/>
            <p14:sldId id="318"/>
            <p14:sldId id="293"/>
            <p14:sldId id="294"/>
            <p14:sldId id="295"/>
            <p14:sldId id="296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52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6" d="100"/>
          <a:sy n="126" d="100"/>
        </p:scale>
        <p:origin x="1838" y="-18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01653-344E-49CC-87C7-CEE596577C22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5CA0A-3D62-4BF2-842B-3D4FC158C7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15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112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BB8E2-9990-5F03-27EC-C40A6C642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7C1108-577F-ED59-325C-5E96A7B71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7CF84BC-26BF-F47D-F627-7CD127CA6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010871-FA48-637B-2227-7E755FBE9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882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193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AD055-F34A-38B8-5A60-2EEE55B4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7D70A1A-D037-2C5E-658E-2C4CC0828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61520B4-B6CE-84C2-03AA-1F9674141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97065C-F3A5-2627-D657-1A51A98C3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726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B7CC6-C1C4-1568-E767-5CC10A788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6012C74-F6CA-C1AC-11BE-979D644AF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623A2BE-CECB-41D3-1A42-A8F0E4DD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8BEC6B-30A0-0FC5-E81C-8F6F6AC19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5CA0A-3D62-4BF2-842B-3D4FC158C7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02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573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140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93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9CE2E-61B8-C713-4534-0633E4745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619C3D9-1D06-991B-8016-6DF51E3BB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4D45FDB-06DB-D942-AF3D-D61919508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103B5B-51E9-FE26-2C42-7EFFFECEE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5CA0A-3D62-4BF2-842B-3D4FC158C7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56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50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5E795-1A28-D425-B274-A422F94D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ABB0C71-E682-8258-0DFE-761195908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672E058-307C-598A-598D-2AB5FA718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2DE763-63FC-7D3F-D1A9-0104A1EFF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70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56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66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51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30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24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FB6D7-B133-6860-2079-B41CE6B1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722FF0D-36F0-B626-81FC-828FB3BAD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F48321C-1677-5BDF-3661-B8BFCBDAB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308453-4DDE-CE23-78DF-0EADF6FB4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5CA0A-3D62-4BF2-842B-3D4FC158C7D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82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1E440-07CA-6E46-3F80-B4EF50FCB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86CBC95-A781-CD7A-F17A-0615EA3F7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2B3EE0-7F68-F62F-FAB1-CBF1FC80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BBBDB8-F1BD-54AC-B631-B2FAC506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9CCBF4-7132-774D-8C7D-01A958D7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31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0C6A1-90EE-4A4E-C5DD-DD8032A3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49D8BD4-D05A-B698-2C05-065218D86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9EE2C2-C93B-5EDB-A2A9-06CC868A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25F719-69BB-312D-A488-7B395528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F7016F-73A2-72EE-1C26-FE1AE960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50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CB249FC-4CCB-4AE1-1AB0-1FBCBD0FA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B1BC2F0-A6C2-8B6B-99F6-663F4C0C6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C9A67B-7888-148E-E8B9-DE42576A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C7C6E0-73F7-6E80-B804-CE5270DA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8376D4-8B6A-6E0C-A189-836E1C9F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02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8D258-F022-F148-C4E3-2432818A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7C71FA-F408-8F1B-E7B6-BEB19C4E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A319C6-4522-34E5-BC09-E76E503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219476-D467-635C-68C3-AF0621F3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A249EC-8413-E78D-64E2-DDCC5C6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76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9E9342-6F5B-9E5D-7296-920BEDE9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E814BE-90B2-5EEA-B801-6C6FBBD12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761BC3-1E4F-52E0-2B70-F940C62A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98DAE8-00F2-EF4B-A169-F3A4C4A7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7F15E0-1308-66BD-4352-333F88E7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488FF5-6405-B2A3-E87C-940F82DC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B3FBF0-AD51-A782-287B-1F872043E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1CB570-65F5-AD1E-1006-D945B567B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A6C807-8E94-B605-FB83-59DA6E39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CB83AA-1FC8-1058-D466-B079F8D8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DBD1B8-B168-8797-8A08-F4465B29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3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F1199-0D7A-1E75-3F79-F31F7392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475C5E-0FCB-B068-9459-0BEC6C169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9D7EA6-AC89-8D00-4F68-3ADD29FF4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1DCC118-CA00-3506-11E2-72B77C6AF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B968290-5222-12E6-516F-B5619684A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33B4441-99C7-9449-7356-DACAE75C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9633F2-ED9B-9422-9BE0-47BB5590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FE80859-CD7B-39E2-8121-CC2461BE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03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7CDE3-8462-705C-B3C4-2F73456F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547BDAB-9E37-5BD1-F171-E386C6AD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D933C65-FC45-D9AF-BE28-35655ECC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6BA51BE-D44C-F074-E4BD-C5DBA8C9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2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1274963-47BD-2F30-099B-222925DD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F70A6A1-CC20-17BD-F35E-C3C83588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2CD848-621B-9046-A6FD-C208DDDB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78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10FA2-534D-A940-6008-55F3B68F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1674D0-8B37-A7CD-CBD5-796419B7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F530DF-70F3-DB9A-84D9-76BAD626F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4D007F-F82C-28BF-DE76-5437D12A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99E4C8-C74E-7759-46B1-9E87915E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FE6CEC-FABB-3BDD-8BB3-2DBBC8F0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46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6B48F6-893F-67FE-4B81-DFE345E3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1672622-A804-EF9C-9786-ED816E102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0E581E-6554-278B-4A6C-9885003CC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74E12D-727C-CD32-3DC0-9447E195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B28561-783B-5950-BA6F-9D8DDE8E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3580C0-54C2-5BDF-F533-0C2BC412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71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2EB92E1-FBBB-1DFF-C79A-DB7508BD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4C153D-9F09-518B-C246-F695C0096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FE450D-3BA2-E297-1E83-90E91A74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DBD9-A274-4E31-A25D-194BDD0FACD3}" type="datetimeFigureOut">
              <a:rPr lang="pl-PL" smtClean="0"/>
              <a:t>10.05.2025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226BE8-405B-CDA7-B31F-DEAC847C5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0AA52A-F9DE-8AF0-C5CF-520FE4EFA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81ED-44AF-437A-9FE6-E8FE2D806F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00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odzinkamonika@gmail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rodzinka@wisecoach.p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B314A-E038-EBDF-77FA-BE89C2C64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1041400"/>
            <a:ext cx="9144000" cy="238760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C94A5D-7DF6-6332-0A3F-4E2E3D8419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A7AC674D-3C89-318E-A31C-7A5B88452714}"/>
              </a:ext>
            </a:extLst>
          </p:cNvPr>
          <p:cNvSpPr/>
          <p:nvPr/>
        </p:nvSpPr>
        <p:spPr>
          <a:xfrm>
            <a:off x="1422400" y="1162276"/>
            <a:ext cx="9144000" cy="22667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Coaching kognitywny</a:t>
            </a:r>
          </a:p>
          <a:p>
            <a:pPr algn="ctr"/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 jako metoda rozwoju</a:t>
            </a:r>
          </a:p>
          <a:p>
            <a:pPr algn="ctr"/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 osobistego i zawodowego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14AE37C1-7967-FAED-2566-D14EE2EF12CC}"/>
              </a:ext>
            </a:extLst>
          </p:cNvPr>
          <p:cNvSpPr/>
          <p:nvPr/>
        </p:nvSpPr>
        <p:spPr>
          <a:xfrm>
            <a:off x="1596571" y="3549876"/>
            <a:ext cx="8636000" cy="1501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Monika Rodzinka</a:t>
            </a:r>
          </a:p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Certyfikowany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</a:rPr>
              <a:t>Coach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 Kognitywny</a:t>
            </a:r>
          </a:p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Soul, Life &amp; Business</a:t>
            </a:r>
          </a:p>
        </p:txBody>
      </p:sp>
    </p:spTree>
    <p:extLst>
      <p:ext uri="{BB962C8B-B14F-4D97-AF65-F5344CB8AC3E}">
        <p14:creationId xmlns:p14="http://schemas.microsoft.com/office/powerpoint/2010/main" val="15081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74"/>
    </mc:Choice>
    <mc:Fallback xmlns="">
      <p:transition spd="slow" advTm="714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C39EA4-85DB-73A3-7BB8-FF2565D0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439"/>
            <a:ext cx="10515600" cy="5616524"/>
          </a:xfrm>
          <a:solidFill>
            <a:srgbClr val="FF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pl-PL" b="1" dirty="0"/>
              <a:t>Coaching kognitywny 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skupia się na pracy z </a:t>
            </a:r>
            <a:r>
              <a:rPr lang="pl-PL" b="1" dirty="0"/>
              <a:t>automatycznymi myślami i przekonaniami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dzięki odpowiednim narzędziom możemy zidentyfikować </a:t>
            </a:r>
            <a:r>
              <a:rPr lang="pl-PL" b="1" dirty="0"/>
              <a:t>nawykowe wzorce myślowe</a:t>
            </a:r>
            <a:r>
              <a:rPr lang="pl-PL" dirty="0"/>
              <a:t>, które nas </a:t>
            </a:r>
            <a:r>
              <a:rPr lang="pl-PL" b="1" dirty="0"/>
              <a:t>ograniczają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i </a:t>
            </a:r>
            <a:r>
              <a:rPr lang="pl-PL" b="1" dirty="0"/>
              <a:t>przekształcać </a:t>
            </a:r>
            <a:r>
              <a:rPr lang="pl-PL" dirty="0"/>
              <a:t>je w takie, które wspierają </a:t>
            </a:r>
            <a:r>
              <a:rPr lang="pl-PL" b="1" dirty="0"/>
              <a:t>rozwój </a:t>
            </a:r>
            <a:r>
              <a:rPr lang="pl-PL" dirty="0"/>
              <a:t>i lepsze radzenie sobie z wyzwaniami.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coaching </a:t>
            </a:r>
            <a:r>
              <a:rPr lang="pl-PL" b="1" dirty="0"/>
              <a:t>przywraca poczucie wpływu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dociera do właściwych </a:t>
            </a:r>
            <a:r>
              <a:rPr lang="pl-PL" b="1" dirty="0"/>
              <a:t>zasobów</a:t>
            </a:r>
            <a:r>
              <a:rPr lang="pl-PL" dirty="0"/>
              <a:t> prowadzących do efektów, zwiększa lub tworzy nowe kompetencje</a:t>
            </a:r>
          </a:p>
        </p:txBody>
      </p:sp>
    </p:spTree>
    <p:extLst>
      <p:ext uri="{BB962C8B-B14F-4D97-AF65-F5344CB8AC3E}">
        <p14:creationId xmlns:p14="http://schemas.microsoft.com/office/powerpoint/2010/main" val="23910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"/>
    </mc:Choice>
    <mc:Fallback xmlns="">
      <p:transition spd="slow" advTm="6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13417-8C85-16E8-2D13-F1E2C798B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EB2B4E-AD7C-0500-F690-1EB002B7E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/>
              <a:t>.</a:t>
            </a:r>
            <a:endParaRPr lang="pl-PL" sz="4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692CBB-4193-8242-9639-2FC826C40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550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814637D-6A34-0E24-7CC1-E5243875FD22}"/>
              </a:ext>
            </a:extLst>
          </p:cNvPr>
          <p:cNvSpPr txBox="1"/>
          <p:nvPr/>
        </p:nvSpPr>
        <p:spPr>
          <a:xfrm>
            <a:off x="435684" y="490122"/>
            <a:ext cx="10483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Potrzebujemy czuć się sprawni i zasobni, aby zmieniać swoje życie. </a:t>
            </a:r>
          </a:p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</a:rPr>
              <a:t>Coaching wspiera dotarcie do tej zasobności</a:t>
            </a:r>
          </a:p>
        </p:txBody>
      </p:sp>
    </p:spTree>
    <p:extLst>
      <p:ext uri="{BB962C8B-B14F-4D97-AF65-F5344CB8AC3E}">
        <p14:creationId xmlns:p14="http://schemas.microsoft.com/office/powerpoint/2010/main" val="18091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"/>
    </mc:Choice>
    <mc:Fallback xmlns="">
      <p:transition spd="slow" advTm="6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EB456-1876-5ECE-240C-C50FB47F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4172DE77-B238-88B0-541D-CCC3885C043F}"/>
              </a:ext>
            </a:extLst>
          </p:cNvPr>
          <p:cNvSpPr txBox="1">
            <a:spLocks/>
          </p:cNvSpPr>
          <p:nvPr/>
        </p:nvSpPr>
        <p:spPr>
          <a:xfrm>
            <a:off x="1244600" y="3289298"/>
            <a:ext cx="9423400" cy="186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3200" dirty="0"/>
          </a:p>
          <a:p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6ABE1FCE-6329-50FB-588E-1BB3A2ABFB9A}"/>
              </a:ext>
            </a:extLst>
          </p:cNvPr>
          <p:cNvSpPr txBox="1">
            <a:spLocks/>
          </p:cNvSpPr>
          <p:nvPr/>
        </p:nvSpPr>
        <p:spPr>
          <a:xfrm>
            <a:off x="643095" y="251208"/>
            <a:ext cx="11063236" cy="62802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800" b="1" dirty="0"/>
          </a:p>
          <a:p>
            <a:r>
              <a:rPr lang="pl-PL" sz="2800" b="1" dirty="0"/>
              <a:t>Obszary, w których coaching może Ci pomóc</a:t>
            </a:r>
          </a:p>
          <a:p>
            <a:endParaRPr lang="pl-PL" sz="2800" b="1" dirty="0"/>
          </a:p>
          <a:p>
            <a:pPr algn="l"/>
            <a:r>
              <a:rPr lang="pl-PL" sz="2800" dirty="0"/>
              <a:t>🔵</a:t>
            </a:r>
            <a:r>
              <a:rPr lang="pl-PL" sz="2800" b="1" dirty="0"/>
              <a:t>Radzenie sobie ze stresem i presją</a:t>
            </a:r>
          </a:p>
          <a:p>
            <a:pPr algn="l"/>
            <a:r>
              <a:rPr lang="pl-PL" sz="2800" dirty="0"/>
              <a:t>Coaching kognitywny pomaga rozpoznać schematy myślowe, które prowadzą do nadmiernego stresu, takie jak przekonania typu: „Muszę być perfekcyjny” czy „Nie mogę sobie pozwolić na błędy”.</a:t>
            </a:r>
          </a:p>
          <a:p>
            <a:pPr algn="l"/>
            <a:r>
              <a:rPr lang="pl-PL" sz="2800" dirty="0"/>
              <a:t>Uczy ich, jak zmieniać te myśli na bardziej wspierające, np.: „Mogę zrobić tyle, ile jestem w stanie, a to wystarczy”.</a:t>
            </a:r>
          </a:p>
          <a:p>
            <a:pPr algn="l"/>
            <a:endParaRPr lang="pl-PL" sz="2800" dirty="0"/>
          </a:p>
          <a:p>
            <a:pPr algn="l"/>
            <a:r>
              <a:rPr lang="pl-PL" sz="2800" dirty="0"/>
              <a:t>🔵</a:t>
            </a:r>
            <a:r>
              <a:rPr lang="pl-PL" sz="2800" b="1" dirty="0"/>
              <a:t>Zarządzanie priorytetami i czasem</a:t>
            </a:r>
          </a:p>
          <a:p>
            <a:pPr algn="l"/>
            <a:r>
              <a:rPr lang="pl-PL" sz="2800" dirty="0"/>
              <a:t>Coaching kognitywny pomaga określić priorytety, a także wyznaczać granice, by uniknąć nadmiernego obciążenia.</a:t>
            </a:r>
          </a:p>
          <a:p>
            <a:pPr algn="l"/>
            <a:endParaRPr lang="pl-PL" sz="2800" dirty="0"/>
          </a:p>
          <a:p>
            <a:pPr algn="l"/>
            <a:r>
              <a:rPr lang="pl-PL" sz="2800" dirty="0"/>
              <a:t>🔵 </a:t>
            </a:r>
            <a:r>
              <a:rPr lang="pl-PL" sz="2800" b="1" dirty="0"/>
              <a:t>Rozwijanie odporności psychicznej </a:t>
            </a:r>
          </a:p>
          <a:p>
            <a:pPr algn="l"/>
            <a:r>
              <a:rPr lang="pl-PL" sz="2800" dirty="0"/>
              <a:t>Dzieje się to dzięki temu, że klient dociera do swojej zasobności, poszukuje możliwości wsparcia, uczy się wyciągać wnioski z porażek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331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09"/>
    </mc:Choice>
    <mc:Fallback xmlns="">
      <p:transition spd="slow" advTm="3230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0C829-F71D-AC08-A3B9-85468FE9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66" y="300486"/>
            <a:ext cx="10592771" cy="6557514"/>
          </a:xfrm>
        </p:spPr>
        <p:txBody>
          <a:bodyPr>
            <a:normAutofit/>
          </a:bodyPr>
          <a:lstStyle/>
          <a:p>
            <a:pPr algn="just"/>
            <a:endParaRPr lang="pl-PL" sz="18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51488D4-77CF-3F7E-9E0E-E580FDB10E56}"/>
              </a:ext>
            </a:extLst>
          </p:cNvPr>
          <p:cNvSpPr txBox="1"/>
          <p:nvPr/>
        </p:nvSpPr>
        <p:spPr>
          <a:xfrm>
            <a:off x="573666" y="300486"/>
            <a:ext cx="1027355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🔵  </a:t>
            </a:r>
            <a:r>
              <a:rPr lang="pl-PL" sz="2400" b="1" dirty="0"/>
              <a:t>Budowanie równowagi między pracą a życiem prywatnym</a:t>
            </a:r>
          </a:p>
          <a:p>
            <a:r>
              <a:rPr lang="pl-PL" sz="2400" dirty="0"/>
              <a:t>Coaching pomaga w identyfikowaniu wartości i celów życiowych, co pozwala lepiej balansować swoje zaangażowanie zawodowe z potrzebami rodziny, pasji czy odpoczynku.</a:t>
            </a:r>
          </a:p>
          <a:p>
            <a:endParaRPr lang="pl-PL" sz="2400" dirty="0"/>
          </a:p>
          <a:p>
            <a:r>
              <a:rPr lang="pl-PL" sz="2400" dirty="0"/>
              <a:t>🔵 </a:t>
            </a:r>
            <a:r>
              <a:rPr lang="pl-PL" sz="2400" b="1" dirty="0"/>
              <a:t>Zwiększanie efektywności w pracy</a:t>
            </a:r>
          </a:p>
          <a:p>
            <a:r>
              <a:rPr lang="pl-PL" sz="2400" dirty="0"/>
              <a:t>Coaching kognitywny uczy strategii, które pomagają lepiej radzić sobie z problemami, efektywniej planować oraz motywować się do realizacji celów</a:t>
            </a:r>
          </a:p>
          <a:p>
            <a:endParaRPr lang="pl-PL" sz="2400" dirty="0"/>
          </a:p>
          <a:p>
            <a:r>
              <a:rPr lang="pl-PL" sz="2400" dirty="0"/>
              <a:t>🔵 </a:t>
            </a:r>
            <a:r>
              <a:rPr lang="pl-PL" sz="2400" b="1" dirty="0"/>
              <a:t>Budowanie lepszych relacji w pracy</a:t>
            </a:r>
            <a:endParaRPr lang="pl-PL" sz="2400" dirty="0"/>
          </a:p>
          <a:p>
            <a:r>
              <a:rPr lang="pl-PL" sz="2400" dirty="0"/>
              <a:t>Wzmacnianie własnej asertywności w relacjach</a:t>
            </a:r>
          </a:p>
          <a:p>
            <a:r>
              <a:rPr lang="pl-PL" sz="2400" dirty="0"/>
              <a:t>Umiejętność otwartej komunikacji i rozwiązywania konfliktów.</a:t>
            </a:r>
          </a:p>
          <a:p>
            <a:endParaRPr lang="pl-PL" sz="2400" dirty="0"/>
          </a:p>
          <a:p>
            <a:r>
              <a:rPr lang="pl-PL" sz="2400" dirty="0"/>
              <a:t>🔵 </a:t>
            </a:r>
            <a:r>
              <a:rPr lang="pl-PL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Wzmacnianie autonomii </a:t>
            </a:r>
            <a:r>
              <a:rPr lang="pl-P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poprzez naukę stawiania granic i wyrażania własnych potrzeb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65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"/>
    </mc:Choice>
    <mc:Fallback xmlns="">
      <p:transition spd="slow" advTm="210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96DC2-75DA-B0C6-95B2-DDD873558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05AD5A-122A-EBF4-541D-4683EBBF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67" y="300486"/>
            <a:ext cx="10515600" cy="2852737"/>
          </a:xfrm>
        </p:spPr>
        <p:txBody>
          <a:bodyPr>
            <a:normAutofit/>
          </a:bodyPr>
          <a:lstStyle/>
          <a:p>
            <a:pPr algn="just"/>
            <a:r>
              <a:rPr lang="pl-PL" sz="1800" dirty="0"/>
              <a:t>Cele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B607BA-1768-83EC-F80B-87370AFFC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8C5C3AB-196E-5500-EF1B-2250DB5CC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9"/>
            <a:ext cx="12192000" cy="685212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B1E4E74-9260-8E94-8A78-A792EC610DB3}"/>
              </a:ext>
            </a:extLst>
          </p:cNvPr>
          <p:cNvSpPr/>
          <p:nvPr/>
        </p:nvSpPr>
        <p:spPr>
          <a:xfrm>
            <a:off x="441064" y="5669280"/>
            <a:ext cx="2614108" cy="888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Opracowanie: 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Bennewicz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Instytut 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Kognitywistyki</a:t>
            </a: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3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"/>
    </mc:Choice>
    <mc:Fallback xmlns="">
      <p:transition spd="slow" advTm="210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1ACEB-208A-5C85-A6B2-8D06793C1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85C74E90-860A-37A7-B393-9105D180FAF6}"/>
              </a:ext>
            </a:extLst>
          </p:cNvPr>
          <p:cNvSpPr txBox="1">
            <a:spLocks/>
          </p:cNvSpPr>
          <p:nvPr/>
        </p:nvSpPr>
        <p:spPr>
          <a:xfrm>
            <a:off x="1244600" y="3289298"/>
            <a:ext cx="9423400" cy="186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703E743-1754-CCE0-BB63-E99CD19571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ĆWICZENIE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zmiana filtrów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z materiałów </a:t>
            </a:r>
            <a:r>
              <a:rPr lang="pl-PL" sz="2000" dirty="0" err="1">
                <a:solidFill>
                  <a:schemeClr val="accent2">
                    <a:lumMod val="50000"/>
                  </a:schemeClr>
                </a:solidFill>
              </a:rPr>
              <a:t>Bennewicz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 Instytutu </a:t>
            </a:r>
            <a:r>
              <a:rPr lang="pl-PL" sz="2000" dirty="0" err="1">
                <a:solidFill>
                  <a:schemeClr val="accent2">
                    <a:lumMod val="50000"/>
                  </a:schemeClr>
                </a:solidFill>
              </a:rPr>
              <a:t>Kognitywistyki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5410016-BC09-DB98-E446-6AF7AFFD4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289298"/>
            <a:ext cx="7244827" cy="35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09"/>
    </mc:Choice>
    <mc:Fallback xmlns="">
      <p:transition spd="slow" advTm="3230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619A3756-415A-9BB9-5D1C-631953FDD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18" y="167640"/>
            <a:ext cx="9617964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42"/>
    </mc:Choice>
    <mc:Fallback xmlns="">
      <p:transition spd="slow" advTm="13844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F0E3074E-C305-B3CB-2704-146CF9DCC9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ĆWICZENIE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Świadomy dystans do usłyszanych komunikatów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z materiałów </a:t>
            </a:r>
            <a:r>
              <a:rPr lang="pl-PL" sz="2000" dirty="0" err="1">
                <a:solidFill>
                  <a:schemeClr val="accent2">
                    <a:lumMod val="50000"/>
                  </a:schemeClr>
                </a:solidFill>
              </a:rPr>
              <a:t>Bennewicz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 Instytutu </a:t>
            </a:r>
            <a:r>
              <a:rPr lang="pl-PL" sz="2000" dirty="0" err="1">
                <a:solidFill>
                  <a:schemeClr val="accent2">
                    <a:lumMod val="50000"/>
                  </a:schemeClr>
                </a:solidFill>
              </a:rPr>
              <a:t>Kognitywistyki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0AFD29B-F84C-89FC-814C-330D666B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4867"/>
            <a:ext cx="724877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6"/>
    </mc:Choice>
    <mc:Fallback xmlns="">
      <p:transition spd="slow" advTm="2572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DACF042-B98A-ABA3-3872-36E669D37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596646"/>
            <a:ext cx="8900160" cy="56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8"/>
    </mc:Choice>
    <mc:Fallback xmlns="">
      <p:transition spd="slow" advTm="2417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BB77989-4DA2-BC9E-2D93-BDB1EDB6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66" y="772732"/>
            <a:ext cx="8371268" cy="53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4"/>
    </mc:Choice>
    <mc:Fallback xmlns="">
      <p:transition spd="slow" advTm="112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C867EE9D-F73A-C951-B974-568042E2648E}"/>
              </a:ext>
            </a:extLst>
          </p:cNvPr>
          <p:cNvSpPr txBox="1">
            <a:spLocks/>
          </p:cNvSpPr>
          <p:nvPr/>
        </p:nvSpPr>
        <p:spPr>
          <a:xfrm>
            <a:off x="1244600" y="3289298"/>
            <a:ext cx="9423400" cy="186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3200" dirty="0"/>
          </a:p>
          <a:p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54F64D78-55EE-341D-5F5F-4AA9A2E1BBD3}"/>
              </a:ext>
            </a:extLst>
          </p:cNvPr>
          <p:cNvSpPr txBox="1">
            <a:spLocks/>
          </p:cNvSpPr>
          <p:nvPr/>
        </p:nvSpPr>
        <p:spPr>
          <a:xfrm>
            <a:off x="609600" y="877939"/>
            <a:ext cx="10515600" cy="5616524"/>
          </a:xfrm>
          <a:prstGeom prst="rect">
            <a:avLst/>
          </a:prstGeom>
          <a:solidFill>
            <a:srgbClr val="FEF6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b="1" dirty="0"/>
          </a:p>
          <a:p>
            <a:r>
              <a:rPr lang="pl-PL" sz="2800" b="1" dirty="0"/>
              <a:t>Coaching kognitywny jest</a:t>
            </a:r>
          </a:p>
          <a:p>
            <a:endParaRPr lang="pl-PL" sz="2800" b="1" dirty="0"/>
          </a:p>
          <a:p>
            <a:endParaRPr lang="pl-PL" sz="2800" b="1" dirty="0"/>
          </a:p>
          <a:p>
            <a:pPr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sz="2800" dirty="0"/>
              <a:t>treningiem rozwoju osobistego </a:t>
            </a:r>
            <a:r>
              <a:rPr lang="pl-PL" sz="2800" b="1" dirty="0"/>
              <a:t>w wybranych obszarach </a:t>
            </a:r>
            <a:r>
              <a:rPr lang="pl-PL" sz="2800" dirty="0"/>
              <a:t>lub </a:t>
            </a:r>
            <a:r>
              <a:rPr lang="pl-PL" sz="2800" b="1" dirty="0"/>
              <a:t>dziedzinach </a:t>
            </a:r>
            <a:r>
              <a:rPr lang="pl-PL" sz="2800" dirty="0"/>
              <a:t>przy współpracy z profesjonalnym nauczycielem, który opanował </a:t>
            </a:r>
            <a:r>
              <a:rPr lang="pl-PL" sz="2800" b="1" dirty="0"/>
              <a:t>metody edukacyjne wspierające ukierunkowany </a:t>
            </a:r>
            <a:r>
              <a:rPr lang="pl-PL" sz="2800" dirty="0"/>
              <a:t>rozwój oraz</a:t>
            </a:r>
            <a:r>
              <a:rPr lang="pl-PL" sz="2800" b="1" dirty="0"/>
              <a:t> modele </a:t>
            </a:r>
            <a:r>
              <a:rPr lang="pl-PL" sz="2800" b="1" dirty="0" err="1"/>
              <a:t>neuroedukacji</a:t>
            </a:r>
            <a:r>
              <a:rPr lang="pl-PL" sz="2800" b="1" dirty="0"/>
              <a:t> pobudzające </a:t>
            </a:r>
            <a:r>
              <a:rPr lang="pl-PL" sz="2800" b="1" dirty="0" err="1"/>
              <a:t>neuroplastyczność</a:t>
            </a:r>
            <a:r>
              <a:rPr lang="pl-PL" sz="2800" b="1" dirty="0"/>
              <a:t> mózgu. </a:t>
            </a:r>
          </a:p>
          <a:p>
            <a:pPr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19"/>
    </mc:Choice>
    <mc:Fallback xmlns="">
      <p:transition spd="slow" advTm="11291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76F8-4715-2901-F2B0-5E0BDAAD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4FF976E0-5557-D3DA-0F50-5B578B7A7A4F}"/>
              </a:ext>
            </a:extLst>
          </p:cNvPr>
          <p:cNvSpPr txBox="1">
            <a:spLocks/>
          </p:cNvSpPr>
          <p:nvPr/>
        </p:nvSpPr>
        <p:spPr>
          <a:xfrm>
            <a:off x="1244600" y="3289298"/>
            <a:ext cx="9423400" cy="186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B745FD48-4F3F-628C-5035-810816D757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Dziękuję za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uwagę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2800" b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Monika Rodzinka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Certyfikowany </a:t>
            </a:r>
            <a:r>
              <a:rPr lang="pl-PL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Coach</a:t>
            </a:r>
            <a:r>
              <a:rPr lang="pl-PL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pl-PL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Cognitywny</a:t>
            </a:r>
            <a:r>
              <a:rPr lang="pl-PL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Soul, Life &amp; Business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Tel. 600 883 614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rodzinkamonika@gmail.com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  <a:hlinkClick r:id="rId4"/>
              </a:rPr>
              <a:t>mrodzinka@wisecoach.pl</a:t>
            </a:r>
            <a:endParaRPr lang="pl-PL" sz="2800" b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www.wisecoach.pl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3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09"/>
    </mc:Choice>
    <mc:Fallback xmlns="">
      <p:transition spd="slow" advTm="3230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12F3D-CB28-A15F-6AD0-56B3654B0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D8BCAF76-61B5-4237-A719-7DF0E9DB84D6}"/>
              </a:ext>
            </a:extLst>
          </p:cNvPr>
          <p:cNvSpPr txBox="1">
            <a:spLocks/>
          </p:cNvSpPr>
          <p:nvPr/>
        </p:nvSpPr>
        <p:spPr>
          <a:xfrm>
            <a:off x="1244600" y="3289298"/>
            <a:ext cx="9423400" cy="186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3200" dirty="0"/>
          </a:p>
          <a:p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12F71F2-CD67-76C4-D6EF-02F4A80E9943}"/>
              </a:ext>
            </a:extLst>
          </p:cNvPr>
          <p:cNvSpPr txBox="1">
            <a:spLocks/>
          </p:cNvSpPr>
          <p:nvPr/>
        </p:nvSpPr>
        <p:spPr>
          <a:xfrm>
            <a:off x="609600" y="877939"/>
            <a:ext cx="10515600" cy="5616524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sz="2800" b="1" dirty="0" err="1">
                <a:solidFill>
                  <a:schemeClr val="bg1"/>
                </a:solidFill>
              </a:rPr>
              <a:t>Neuroplastyczność</a:t>
            </a:r>
            <a:endParaRPr lang="pl-PL" sz="2800" b="1" dirty="0">
              <a:solidFill>
                <a:schemeClr val="bg1"/>
              </a:solidFill>
            </a:endParaRPr>
          </a:p>
          <a:p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800" dirty="0" err="1">
                <a:solidFill>
                  <a:schemeClr val="bg1"/>
                </a:solidFill>
              </a:rPr>
              <a:t>Neuroplastyczność</a:t>
            </a:r>
            <a:r>
              <a:rPr lang="pl-PL" sz="2800" dirty="0">
                <a:solidFill>
                  <a:schemeClr val="bg1"/>
                </a:solidFill>
              </a:rPr>
              <a:t> to </a:t>
            </a:r>
            <a:r>
              <a:rPr lang="pl-PL" sz="2800" b="1" dirty="0">
                <a:solidFill>
                  <a:schemeClr val="bg1"/>
                </a:solidFill>
              </a:rPr>
              <a:t>zdolność mózgu do zmiany</a:t>
            </a:r>
            <a:r>
              <a:rPr lang="pl-PL" sz="2800" dirty="0">
                <a:solidFill>
                  <a:schemeClr val="bg1"/>
                </a:solidFill>
              </a:rPr>
              <a:t> i adaptacji swojej struktury oraz funkcji w odpowiedzi na </a:t>
            </a:r>
            <a:r>
              <a:rPr lang="pl-PL" sz="2800" b="1" dirty="0">
                <a:solidFill>
                  <a:schemeClr val="bg1"/>
                </a:solidFill>
              </a:rPr>
              <a:t>doświadczenia, uczenie się, </a:t>
            </a:r>
            <a:r>
              <a:rPr lang="pl-PL" sz="2800" dirty="0">
                <a:solidFill>
                  <a:schemeClr val="bg1"/>
                </a:solidFill>
              </a:rPr>
              <a:t>bodźce ze środowiska. 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l-PL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1"/>
                </a:solidFill>
              </a:rPr>
              <a:t>Można powiedzieć, że coaching jest takim „trenowaniem mózgu”.</a:t>
            </a:r>
          </a:p>
        </p:txBody>
      </p:sp>
    </p:spTree>
    <p:extLst>
      <p:ext uri="{BB962C8B-B14F-4D97-AF65-F5344CB8AC3E}">
        <p14:creationId xmlns:p14="http://schemas.microsoft.com/office/powerpoint/2010/main" val="6027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50"/>
    </mc:Choice>
    <mc:Fallback xmlns="">
      <p:transition spd="slow" advTm="571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69711-726A-BEF2-6D6A-49134233F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F8C963EA-EC5B-3719-92F2-C700189C9121}"/>
              </a:ext>
            </a:extLst>
          </p:cNvPr>
          <p:cNvSpPr txBox="1">
            <a:spLocks/>
          </p:cNvSpPr>
          <p:nvPr/>
        </p:nvSpPr>
        <p:spPr>
          <a:xfrm>
            <a:off x="1244600" y="3289298"/>
            <a:ext cx="9423400" cy="186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3200" dirty="0"/>
          </a:p>
          <a:p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141EE719-E5AF-75A7-1FCA-35EA65FBA5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b="1" dirty="0"/>
          </a:p>
          <a:p>
            <a:r>
              <a:rPr lang="pl-PL" sz="2800" b="1" dirty="0">
                <a:solidFill>
                  <a:schemeClr val="accent2">
                    <a:lumMod val="50000"/>
                  </a:schemeClr>
                </a:solidFill>
              </a:rPr>
              <a:t>Dlaczego </a:t>
            </a:r>
            <a:r>
              <a:rPr lang="pl-PL" sz="2800" b="1" dirty="0" err="1">
                <a:solidFill>
                  <a:schemeClr val="accent2">
                    <a:lumMod val="50000"/>
                  </a:schemeClr>
                </a:solidFill>
              </a:rPr>
              <a:t>kognitywistyka</a:t>
            </a:r>
            <a:r>
              <a:rPr lang="pl-PL" sz="28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endParaRPr lang="pl-PL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l-PL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dirty="0"/>
              <a:t>Bo to </a:t>
            </a:r>
            <a:r>
              <a:rPr lang="pl-PL" sz="2800" dirty="0">
                <a:solidFill>
                  <a:srgbClr val="C00000"/>
                </a:solidFill>
              </a:rPr>
              <a:t>nauka</a:t>
            </a:r>
            <a:r>
              <a:rPr lang="pl-PL" sz="2800" dirty="0"/>
              <a:t>, która zajmuje się człowiekiem </a:t>
            </a:r>
            <a:r>
              <a:rPr lang="pl-PL" sz="2800" dirty="0">
                <a:solidFill>
                  <a:srgbClr val="C00000"/>
                </a:solidFill>
              </a:rPr>
              <a:t>jako całością</a:t>
            </a:r>
            <a:r>
              <a:rPr lang="pl-PL" sz="2800" dirty="0"/>
              <a:t>, jego </a:t>
            </a:r>
            <a:r>
              <a:rPr lang="pl-PL" sz="2800" dirty="0">
                <a:solidFill>
                  <a:srgbClr val="C00000"/>
                </a:solidFill>
              </a:rPr>
              <a:t>motywacjami</a:t>
            </a:r>
            <a:r>
              <a:rPr lang="pl-PL" sz="2800" dirty="0"/>
              <a:t>, lecz również mechanizmami, które sprawiają że podejmuje takie a nie inne decyzje. </a:t>
            </a:r>
            <a:r>
              <a:rPr lang="pl-PL" sz="2800" dirty="0" err="1"/>
              <a:t>Kognitywistyka</a:t>
            </a:r>
            <a:r>
              <a:rPr lang="pl-PL" sz="2800" dirty="0"/>
              <a:t> jest nauką, </a:t>
            </a:r>
            <a:r>
              <a:rPr lang="pl-PL" sz="2800" dirty="0">
                <a:solidFill>
                  <a:srgbClr val="C00000"/>
                </a:solidFill>
              </a:rPr>
              <a:t>która poszukuje odpowiedzi dotyczących natury człowieka</a:t>
            </a:r>
            <a:r>
              <a:rPr lang="pl-PL" sz="2800" dirty="0"/>
              <a:t>. Korzysta z konkretnych odkryć innych nauk: neurobiologii, psychologii, socjologii, antropologii, filozofii, językoznawstwa , ekonomii, statystyki i innych. 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727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09"/>
    </mc:Choice>
    <mc:Fallback xmlns="">
      <p:transition spd="slow" advTm="323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C8B6D-1303-8260-199D-70E7DA3C9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102BAD57-5BD6-1427-9A5E-AAC025BA00BA}"/>
              </a:ext>
            </a:extLst>
          </p:cNvPr>
          <p:cNvSpPr txBox="1">
            <a:spLocks/>
          </p:cNvSpPr>
          <p:nvPr/>
        </p:nvSpPr>
        <p:spPr>
          <a:xfrm>
            <a:off x="1244600" y="3289298"/>
            <a:ext cx="9423400" cy="1866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3200" dirty="0"/>
          </a:p>
          <a:p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527124E-CCC2-DBB4-1538-116269D77F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099300"/>
          </a:xfrm>
          <a:prstGeom prst="rect">
            <a:avLst/>
          </a:prstGeom>
          <a:solidFill>
            <a:srgbClr val="FEF6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b="1" dirty="0"/>
          </a:p>
          <a:p>
            <a:r>
              <a:rPr lang="pl-PL" sz="4000" b="1" u="sng" dirty="0">
                <a:solidFill>
                  <a:schemeClr val="accent2">
                    <a:lumMod val="50000"/>
                  </a:schemeClr>
                </a:solidFill>
              </a:rPr>
              <a:t>Dlaczego uwzględnienie tych odkryć wspiera rozwój?</a:t>
            </a:r>
          </a:p>
          <a:p>
            <a:endParaRPr lang="pl-PL" sz="2800" b="1" dirty="0"/>
          </a:p>
          <a:p>
            <a:endParaRPr lang="pl-PL" sz="2800" b="1" dirty="0"/>
          </a:p>
          <a:p>
            <a:r>
              <a:rPr lang="pl-PL" sz="3600" spc="100" dirty="0">
                <a:solidFill>
                  <a:schemeClr val="accent2">
                    <a:lumMod val="50000"/>
                  </a:schemeClr>
                </a:solidFill>
              </a:rPr>
              <a:t>Bo każdy człowiek działa </a:t>
            </a:r>
            <a:r>
              <a:rPr lang="pl-PL" sz="3600" b="1" spc="100" dirty="0">
                <a:solidFill>
                  <a:schemeClr val="accent2">
                    <a:lumMod val="50000"/>
                  </a:schemeClr>
                </a:solidFill>
              </a:rPr>
              <a:t>w złożonym środowisku</a:t>
            </a:r>
            <a:r>
              <a:rPr lang="pl-PL" sz="3600" spc="100" dirty="0">
                <a:solidFill>
                  <a:schemeClr val="accent2">
                    <a:lumMod val="50000"/>
                  </a:schemeClr>
                </a:solidFill>
              </a:rPr>
              <a:t>, kieruje się wieloma </a:t>
            </a:r>
            <a:r>
              <a:rPr lang="pl-PL" sz="3600" b="1" spc="100" dirty="0">
                <a:solidFill>
                  <a:schemeClr val="accent2">
                    <a:lumMod val="50000"/>
                  </a:schemeClr>
                </a:solidFill>
              </a:rPr>
              <a:t>motywacjami, </a:t>
            </a:r>
            <a:r>
              <a:rPr lang="pl-PL" sz="3600" spc="100" dirty="0">
                <a:solidFill>
                  <a:schemeClr val="accent2">
                    <a:lumMod val="50000"/>
                  </a:schemeClr>
                </a:solidFill>
              </a:rPr>
              <a:t> jest uwarunkowany </a:t>
            </a:r>
            <a:r>
              <a:rPr lang="pl-PL" sz="3600" b="1" spc="100" dirty="0">
                <a:solidFill>
                  <a:schemeClr val="accent2">
                    <a:lumMod val="50000"/>
                  </a:schemeClr>
                </a:solidFill>
              </a:rPr>
              <a:t>licznymi czynnikami</a:t>
            </a:r>
            <a:r>
              <a:rPr lang="pl-PL" sz="3600" spc="1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3600" spc="100" dirty="0" err="1">
                <a:solidFill>
                  <a:schemeClr val="accent2">
                    <a:lumMod val="50000"/>
                  </a:schemeClr>
                </a:solidFill>
              </a:rPr>
              <a:t>Kognitywistyka</a:t>
            </a:r>
            <a:r>
              <a:rPr lang="pl-PL" sz="3600" spc="100" dirty="0">
                <a:solidFill>
                  <a:schemeClr val="accent2">
                    <a:lumMod val="50000"/>
                  </a:schemeClr>
                </a:solidFill>
              </a:rPr>
              <a:t> bada je wszystkie i każdy z osobna uwzględniając efekt synergii</a:t>
            </a:r>
            <a:r>
              <a:rPr lang="pl-PL" sz="3600" spc="100" dirty="0"/>
              <a:t>.</a:t>
            </a:r>
          </a:p>
          <a:p>
            <a:endParaRPr lang="pl-PL" sz="3600" spc="100" dirty="0"/>
          </a:p>
          <a:p>
            <a:r>
              <a:rPr lang="pl-PL" sz="3600" spc="100" dirty="0">
                <a:solidFill>
                  <a:srgbClr val="C00000"/>
                </a:solidFill>
              </a:rPr>
              <a:t>Coaching kognitywny jest narzędziową emanacją </a:t>
            </a:r>
            <a:r>
              <a:rPr lang="pl-PL" sz="3600" spc="100" dirty="0" err="1">
                <a:solidFill>
                  <a:srgbClr val="C00000"/>
                </a:solidFill>
              </a:rPr>
              <a:t>kognitywistyki</a:t>
            </a:r>
            <a:r>
              <a:rPr lang="pl-PL" sz="3600" spc="100" dirty="0">
                <a:solidFill>
                  <a:srgbClr val="C00000"/>
                </a:solidFill>
              </a:rPr>
              <a:t>. 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990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22"/>
    </mc:Choice>
    <mc:Fallback xmlns="">
      <p:transition spd="slow" advTm="288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082099-F116-8257-5E3B-D5E37BE2036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pl-PL" b="1" dirty="0"/>
              <a:t>Celem coachingu kognitywnego jest m.in.: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4EF44422-B494-AA16-77BF-BD6DC82B5609}"/>
              </a:ext>
            </a:extLst>
          </p:cNvPr>
          <p:cNvGrpSpPr/>
          <p:nvPr/>
        </p:nvGrpSpPr>
        <p:grpSpPr>
          <a:xfrm>
            <a:off x="655320" y="1654111"/>
            <a:ext cx="10698480" cy="3830974"/>
            <a:chOff x="655320" y="1806543"/>
            <a:chExt cx="10698480" cy="3830974"/>
          </a:xfrm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EEB57E4B-66B0-177B-EE89-1E925E6068D7}"/>
                </a:ext>
              </a:extLst>
            </p:cNvPr>
            <p:cNvSpPr/>
            <p:nvPr/>
          </p:nvSpPr>
          <p:spPr>
            <a:xfrm>
              <a:off x="655320" y="1806543"/>
              <a:ext cx="10515600" cy="887445"/>
            </a:xfrm>
            <a:custGeom>
              <a:avLst/>
              <a:gdLst>
                <a:gd name="connsiteX0" fmla="*/ 0 w 10515600"/>
                <a:gd name="connsiteY0" fmla="*/ 147910 h 887445"/>
                <a:gd name="connsiteX1" fmla="*/ 147910 w 10515600"/>
                <a:gd name="connsiteY1" fmla="*/ 0 h 887445"/>
                <a:gd name="connsiteX2" fmla="*/ 10367690 w 10515600"/>
                <a:gd name="connsiteY2" fmla="*/ 0 h 887445"/>
                <a:gd name="connsiteX3" fmla="*/ 10515600 w 10515600"/>
                <a:gd name="connsiteY3" fmla="*/ 147910 h 887445"/>
                <a:gd name="connsiteX4" fmla="*/ 10515600 w 10515600"/>
                <a:gd name="connsiteY4" fmla="*/ 739535 h 887445"/>
                <a:gd name="connsiteX5" fmla="*/ 10367690 w 10515600"/>
                <a:gd name="connsiteY5" fmla="*/ 887445 h 887445"/>
                <a:gd name="connsiteX6" fmla="*/ 147910 w 10515600"/>
                <a:gd name="connsiteY6" fmla="*/ 887445 h 887445"/>
                <a:gd name="connsiteX7" fmla="*/ 0 w 10515600"/>
                <a:gd name="connsiteY7" fmla="*/ 739535 h 887445"/>
                <a:gd name="connsiteX8" fmla="*/ 0 w 10515600"/>
                <a:gd name="connsiteY8" fmla="*/ 147910 h 88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887445">
                  <a:moveTo>
                    <a:pt x="0" y="147910"/>
                  </a:moveTo>
                  <a:cubicBezTo>
                    <a:pt x="0" y="66222"/>
                    <a:pt x="66222" y="0"/>
                    <a:pt x="147910" y="0"/>
                  </a:cubicBezTo>
                  <a:lnTo>
                    <a:pt x="10367690" y="0"/>
                  </a:lnTo>
                  <a:cubicBezTo>
                    <a:pt x="10449378" y="0"/>
                    <a:pt x="10515600" y="66222"/>
                    <a:pt x="10515600" y="147910"/>
                  </a:cubicBezTo>
                  <a:lnTo>
                    <a:pt x="10515600" y="739535"/>
                  </a:lnTo>
                  <a:cubicBezTo>
                    <a:pt x="10515600" y="821223"/>
                    <a:pt x="10449378" y="887445"/>
                    <a:pt x="10367690" y="887445"/>
                  </a:cubicBezTo>
                  <a:lnTo>
                    <a:pt x="147910" y="887445"/>
                  </a:lnTo>
                  <a:cubicBezTo>
                    <a:pt x="66222" y="887445"/>
                    <a:pt x="0" y="821223"/>
                    <a:pt x="0" y="739535"/>
                  </a:cubicBezTo>
                  <a:lnTo>
                    <a:pt x="0" y="14791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1" tIns="184291" rIns="184291" bIns="184291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kern="1200" dirty="0"/>
                <a:t>Wspieranie w rozwijaniu świadomości, by podejmować decyzje w zgodzie ze sobą</a:t>
              </a:r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EE8082B6-0212-72C8-9325-0A977BFE4A27}"/>
                </a:ext>
              </a:extLst>
            </p:cNvPr>
            <p:cNvSpPr/>
            <p:nvPr/>
          </p:nvSpPr>
          <p:spPr>
            <a:xfrm>
              <a:off x="838200" y="3524632"/>
              <a:ext cx="10515600" cy="61272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870" tIns="46990" rIns="263144" bIns="46990" numCol="1" spcCol="1270" anchor="t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pl-PL" sz="2900" kern="1200" dirty="0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B441DF33-2EE8-9D58-51E6-4EB13A5E0A49}"/>
                </a:ext>
              </a:extLst>
            </p:cNvPr>
            <p:cNvSpPr/>
            <p:nvPr/>
          </p:nvSpPr>
          <p:spPr>
            <a:xfrm>
              <a:off x="705522" y="2985277"/>
              <a:ext cx="10515600" cy="1028811"/>
            </a:xfrm>
            <a:custGeom>
              <a:avLst/>
              <a:gdLst>
                <a:gd name="connsiteX0" fmla="*/ 0 w 10515600"/>
                <a:gd name="connsiteY0" fmla="*/ 147910 h 887445"/>
                <a:gd name="connsiteX1" fmla="*/ 147910 w 10515600"/>
                <a:gd name="connsiteY1" fmla="*/ 0 h 887445"/>
                <a:gd name="connsiteX2" fmla="*/ 10367690 w 10515600"/>
                <a:gd name="connsiteY2" fmla="*/ 0 h 887445"/>
                <a:gd name="connsiteX3" fmla="*/ 10515600 w 10515600"/>
                <a:gd name="connsiteY3" fmla="*/ 147910 h 887445"/>
                <a:gd name="connsiteX4" fmla="*/ 10515600 w 10515600"/>
                <a:gd name="connsiteY4" fmla="*/ 739535 h 887445"/>
                <a:gd name="connsiteX5" fmla="*/ 10367690 w 10515600"/>
                <a:gd name="connsiteY5" fmla="*/ 887445 h 887445"/>
                <a:gd name="connsiteX6" fmla="*/ 147910 w 10515600"/>
                <a:gd name="connsiteY6" fmla="*/ 887445 h 887445"/>
                <a:gd name="connsiteX7" fmla="*/ 0 w 10515600"/>
                <a:gd name="connsiteY7" fmla="*/ 739535 h 887445"/>
                <a:gd name="connsiteX8" fmla="*/ 0 w 10515600"/>
                <a:gd name="connsiteY8" fmla="*/ 147910 h 88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887445">
                  <a:moveTo>
                    <a:pt x="0" y="147910"/>
                  </a:moveTo>
                  <a:cubicBezTo>
                    <a:pt x="0" y="66222"/>
                    <a:pt x="66222" y="0"/>
                    <a:pt x="147910" y="0"/>
                  </a:cubicBezTo>
                  <a:lnTo>
                    <a:pt x="10367690" y="0"/>
                  </a:lnTo>
                  <a:cubicBezTo>
                    <a:pt x="10449378" y="0"/>
                    <a:pt x="10515600" y="66222"/>
                    <a:pt x="10515600" y="147910"/>
                  </a:cubicBezTo>
                  <a:lnTo>
                    <a:pt x="10515600" y="739535"/>
                  </a:lnTo>
                  <a:cubicBezTo>
                    <a:pt x="10515600" y="821223"/>
                    <a:pt x="10449378" y="887445"/>
                    <a:pt x="10367690" y="887445"/>
                  </a:cubicBezTo>
                  <a:lnTo>
                    <a:pt x="147910" y="887445"/>
                  </a:lnTo>
                  <a:cubicBezTo>
                    <a:pt x="66222" y="887445"/>
                    <a:pt x="0" y="821223"/>
                    <a:pt x="0" y="739535"/>
                  </a:cubicBezTo>
                  <a:lnTo>
                    <a:pt x="0" y="14791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1" tIns="184291" rIns="184291" bIns="184291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dirty="0"/>
                <a:t>Zmiana schematów myślenia, które odbierają spokój, sprawczość i radość z życia</a:t>
              </a:r>
              <a:endParaRPr lang="pl-PL" sz="3200" kern="1200" dirty="0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267F7F3-5C4F-7ECD-71DA-66F307087E7E}"/>
                </a:ext>
              </a:extLst>
            </p:cNvPr>
            <p:cNvSpPr/>
            <p:nvPr/>
          </p:nvSpPr>
          <p:spPr>
            <a:xfrm>
              <a:off x="838200" y="5024797"/>
              <a:ext cx="10515600" cy="612720"/>
            </a:xfrm>
            <a:custGeom>
              <a:avLst/>
              <a:gdLst>
                <a:gd name="connsiteX0" fmla="*/ 0 w 10515600"/>
                <a:gd name="connsiteY0" fmla="*/ 0 h 612720"/>
                <a:gd name="connsiteX1" fmla="*/ 10515600 w 10515600"/>
                <a:gd name="connsiteY1" fmla="*/ 0 h 612720"/>
                <a:gd name="connsiteX2" fmla="*/ 10515600 w 10515600"/>
                <a:gd name="connsiteY2" fmla="*/ 612720 h 612720"/>
                <a:gd name="connsiteX3" fmla="*/ 0 w 10515600"/>
                <a:gd name="connsiteY3" fmla="*/ 612720 h 612720"/>
                <a:gd name="connsiteX4" fmla="*/ 0 w 10515600"/>
                <a:gd name="connsiteY4" fmla="*/ 0 h 6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612720">
                  <a:moveTo>
                    <a:pt x="0" y="0"/>
                  </a:moveTo>
                  <a:lnTo>
                    <a:pt x="10515600" y="0"/>
                  </a:lnTo>
                  <a:lnTo>
                    <a:pt x="10515600" y="612720"/>
                  </a:lnTo>
                  <a:lnTo>
                    <a:pt x="0" y="612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870" tIns="46990" rIns="263144" bIns="46990" numCol="1" spcCol="1270" anchor="t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pl-PL" sz="2900" kern="1200" dirty="0"/>
            </a:p>
          </p:txBody>
        </p:sp>
      </p:grp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CBA6532-BEB8-352E-7CBE-5E4CB2359A7B}"/>
              </a:ext>
            </a:extLst>
          </p:cNvPr>
          <p:cNvSpPr/>
          <p:nvPr/>
        </p:nvSpPr>
        <p:spPr>
          <a:xfrm>
            <a:off x="705522" y="4080552"/>
            <a:ext cx="10515600" cy="887445"/>
          </a:xfrm>
          <a:custGeom>
            <a:avLst/>
            <a:gdLst>
              <a:gd name="connsiteX0" fmla="*/ 0 w 10515600"/>
              <a:gd name="connsiteY0" fmla="*/ 147910 h 887445"/>
              <a:gd name="connsiteX1" fmla="*/ 147910 w 10515600"/>
              <a:gd name="connsiteY1" fmla="*/ 0 h 887445"/>
              <a:gd name="connsiteX2" fmla="*/ 10367690 w 10515600"/>
              <a:gd name="connsiteY2" fmla="*/ 0 h 887445"/>
              <a:gd name="connsiteX3" fmla="*/ 10515600 w 10515600"/>
              <a:gd name="connsiteY3" fmla="*/ 147910 h 887445"/>
              <a:gd name="connsiteX4" fmla="*/ 10515600 w 10515600"/>
              <a:gd name="connsiteY4" fmla="*/ 739535 h 887445"/>
              <a:gd name="connsiteX5" fmla="*/ 10367690 w 10515600"/>
              <a:gd name="connsiteY5" fmla="*/ 887445 h 887445"/>
              <a:gd name="connsiteX6" fmla="*/ 147910 w 10515600"/>
              <a:gd name="connsiteY6" fmla="*/ 887445 h 887445"/>
              <a:gd name="connsiteX7" fmla="*/ 0 w 10515600"/>
              <a:gd name="connsiteY7" fmla="*/ 739535 h 887445"/>
              <a:gd name="connsiteX8" fmla="*/ 0 w 10515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10367690" y="0"/>
                </a:lnTo>
                <a:cubicBezTo>
                  <a:pt x="10449378" y="0"/>
                  <a:pt x="10515600" y="66222"/>
                  <a:pt x="10515600" y="147910"/>
                </a:cubicBezTo>
                <a:lnTo>
                  <a:pt x="10515600" y="739535"/>
                </a:lnTo>
                <a:cubicBezTo>
                  <a:pt x="10515600" y="821223"/>
                  <a:pt x="10449378" y="887445"/>
                  <a:pt x="10367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marL="0" lvl="0" indent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3200" kern="1200" dirty="0"/>
              <a:t>Osiąganie osobistych i zawodowych celów</a:t>
            </a:r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CB000B1-07BF-B3ED-FDB2-22DF39CAD821}"/>
              </a:ext>
            </a:extLst>
          </p:cNvPr>
          <p:cNvSpPr/>
          <p:nvPr/>
        </p:nvSpPr>
        <p:spPr>
          <a:xfrm>
            <a:off x="705522" y="5308677"/>
            <a:ext cx="10515600" cy="1339549"/>
          </a:xfrm>
          <a:custGeom>
            <a:avLst/>
            <a:gdLst>
              <a:gd name="connsiteX0" fmla="*/ 0 w 10515600"/>
              <a:gd name="connsiteY0" fmla="*/ 147910 h 887445"/>
              <a:gd name="connsiteX1" fmla="*/ 147910 w 10515600"/>
              <a:gd name="connsiteY1" fmla="*/ 0 h 887445"/>
              <a:gd name="connsiteX2" fmla="*/ 10367690 w 10515600"/>
              <a:gd name="connsiteY2" fmla="*/ 0 h 887445"/>
              <a:gd name="connsiteX3" fmla="*/ 10515600 w 10515600"/>
              <a:gd name="connsiteY3" fmla="*/ 147910 h 887445"/>
              <a:gd name="connsiteX4" fmla="*/ 10515600 w 10515600"/>
              <a:gd name="connsiteY4" fmla="*/ 739535 h 887445"/>
              <a:gd name="connsiteX5" fmla="*/ 10367690 w 10515600"/>
              <a:gd name="connsiteY5" fmla="*/ 887445 h 887445"/>
              <a:gd name="connsiteX6" fmla="*/ 147910 w 10515600"/>
              <a:gd name="connsiteY6" fmla="*/ 887445 h 887445"/>
              <a:gd name="connsiteX7" fmla="*/ 0 w 10515600"/>
              <a:gd name="connsiteY7" fmla="*/ 739535 h 887445"/>
              <a:gd name="connsiteX8" fmla="*/ 0 w 10515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10367690" y="0"/>
                </a:lnTo>
                <a:cubicBezTo>
                  <a:pt x="10449378" y="0"/>
                  <a:pt x="10515600" y="66222"/>
                  <a:pt x="10515600" y="147910"/>
                </a:cubicBezTo>
                <a:lnTo>
                  <a:pt x="10515600" y="739535"/>
                </a:lnTo>
                <a:cubicBezTo>
                  <a:pt x="10515600" y="821223"/>
                  <a:pt x="10449378" y="887445"/>
                  <a:pt x="10367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marL="0" lvl="0" indent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3700" kern="1200" dirty="0"/>
              <a:t> </a:t>
            </a:r>
            <a:r>
              <a:rPr lang="pl-PL" sz="3200" kern="1200" dirty="0"/>
              <a:t>Wspieranie dobrostanu rozumianego jako wewnętrzna równowaga, poczucie sprawczości i sensu w życiu zawodowym i osobistym.</a:t>
            </a:r>
          </a:p>
        </p:txBody>
      </p:sp>
    </p:spTree>
    <p:extLst>
      <p:ext uri="{BB962C8B-B14F-4D97-AF65-F5344CB8AC3E}">
        <p14:creationId xmlns:p14="http://schemas.microsoft.com/office/powerpoint/2010/main" val="205102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89174-6C28-B8A2-1861-3EDC2FF8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76A26DC-200A-EAEE-E033-4179FB7ECFA9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0540" marR="1780540" algn="ctr"/>
            <a:r>
              <a:rPr lang="pl-PL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2553174-A634-FD31-9A7C-3B3FBE11A13E}"/>
              </a:ext>
            </a:extLst>
          </p:cNvPr>
          <p:cNvSpPr txBox="1"/>
          <p:nvPr/>
        </p:nvSpPr>
        <p:spPr>
          <a:xfrm>
            <a:off x="3048000" y="3162154"/>
            <a:ext cx="6096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0540" marR="1780540" algn="ctr"/>
            <a:r>
              <a:rPr lang="pl-PL" sz="29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C522909-6D3F-0561-AC45-6872F9F9A399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04A82A1F-8E7D-D3E2-F73E-D1069F4D5879}"/>
              </a:ext>
            </a:extLst>
          </p:cNvPr>
          <p:cNvGrpSpPr>
            <a:grpSpLocks/>
          </p:cNvGrpSpPr>
          <p:nvPr/>
        </p:nvGrpSpPr>
        <p:grpSpPr bwMode="auto">
          <a:xfrm>
            <a:off x="187" y="552"/>
            <a:ext cx="12399681" cy="2392896"/>
            <a:chOff x="-261" y="-1047"/>
            <a:chExt cx="16598" cy="2177"/>
          </a:xfrm>
        </p:grpSpPr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55447270-505A-C97D-E6F9-99CAD621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1" y="-1047"/>
              <a:ext cx="16320" cy="2144"/>
            </a:xfrm>
            <a:custGeom>
              <a:avLst/>
              <a:gdLst>
                <a:gd name="T0" fmla="*/ 15963 w 16320"/>
                <a:gd name="T1" fmla="*/ 0 h 2144"/>
                <a:gd name="T2" fmla="*/ 357 w 16320"/>
                <a:gd name="T3" fmla="*/ 0 h 2144"/>
                <a:gd name="T4" fmla="*/ 285 w 16320"/>
                <a:gd name="T5" fmla="*/ 7 h 2144"/>
                <a:gd name="T6" fmla="*/ 218 w 16320"/>
                <a:gd name="T7" fmla="*/ 28 h 2144"/>
                <a:gd name="T8" fmla="*/ 157 w 16320"/>
                <a:gd name="T9" fmla="*/ 61 h 2144"/>
                <a:gd name="T10" fmla="*/ 105 w 16320"/>
                <a:gd name="T11" fmla="*/ 105 h 2144"/>
                <a:gd name="T12" fmla="*/ 61 w 16320"/>
                <a:gd name="T13" fmla="*/ 158 h 2144"/>
                <a:gd name="T14" fmla="*/ 28 w 16320"/>
                <a:gd name="T15" fmla="*/ 218 h 2144"/>
                <a:gd name="T16" fmla="*/ 7 w 16320"/>
                <a:gd name="T17" fmla="*/ 285 h 2144"/>
                <a:gd name="T18" fmla="*/ 0 w 16320"/>
                <a:gd name="T19" fmla="*/ 357 h 2144"/>
                <a:gd name="T20" fmla="*/ 0 w 16320"/>
                <a:gd name="T21" fmla="*/ 1786 h 2144"/>
                <a:gd name="T22" fmla="*/ 7 w 16320"/>
                <a:gd name="T23" fmla="*/ 1858 h 2144"/>
                <a:gd name="T24" fmla="*/ 28 w 16320"/>
                <a:gd name="T25" fmla="*/ 1925 h 2144"/>
                <a:gd name="T26" fmla="*/ 61 w 16320"/>
                <a:gd name="T27" fmla="*/ 1986 h 2144"/>
                <a:gd name="T28" fmla="*/ 105 w 16320"/>
                <a:gd name="T29" fmla="*/ 2039 h 2144"/>
                <a:gd name="T30" fmla="*/ 157 w 16320"/>
                <a:gd name="T31" fmla="*/ 2082 h 2144"/>
                <a:gd name="T32" fmla="*/ 218 w 16320"/>
                <a:gd name="T33" fmla="*/ 2115 h 2144"/>
                <a:gd name="T34" fmla="*/ 285 w 16320"/>
                <a:gd name="T35" fmla="*/ 2136 h 2144"/>
                <a:gd name="T36" fmla="*/ 357 w 16320"/>
                <a:gd name="T37" fmla="*/ 2143 h 2144"/>
                <a:gd name="T38" fmla="*/ 15963 w 16320"/>
                <a:gd name="T39" fmla="*/ 2143 h 2144"/>
                <a:gd name="T40" fmla="*/ 16035 w 16320"/>
                <a:gd name="T41" fmla="*/ 2136 h 2144"/>
                <a:gd name="T42" fmla="*/ 16102 w 16320"/>
                <a:gd name="T43" fmla="*/ 2115 h 2144"/>
                <a:gd name="T44" fmla="*/ 16162 w 16320"/>
                <a:gd name="T45" fmla="*/ 2082 h 2144"/>
                <a:gd name="T46" fmla="*/ 16215 w 16320"/>
                <a:gd name="T47" fmla="*/ 2039 h 2144"/>
                <a:gd name="T48" fmla="*/ 16259 w 16320"/>
                <a:gd name="T49" fmla="*/ 1986 h 2144"/>
                <a:gd name="T50" fmla="*/ 16292 w 16320"/>
                <a:gd name="T51" fmla="*/ 1925 h 2144"/>
                <a:gd name="T52" fmla="*/ 16313 w 16320"/>
                <a:gd name="T53" fmla="*/ 1858 h 2144"/>
                <a:gd name="T54" fmla="*/ 16320 w 16320"/>
                <a:gd name="T55" fmla="*/ 1786 h 2144"/>
                <a:gd name="T56" fmla="*/ 16320 w 16320"/>
                <a:gd name="T57" fmla="*/ 357 h 2144"/>
                <a:gd name="T58" fmla="*/ 16313 w 16320"/>
                <a:gd name="T59" fmla="*/ 285 h 2144"/>
                <a:gd name="T60" fmla="*/ 16292 w 16320"/>
                <a:gd name="T61" fmla="*/ 218 h 2144"/>
                <a:gd name="T62" fmla="*/ 16259 w 16320"/>
                <a:gd name="T63" fmla="*/ 158 h 2144"/>
                <a:gd name="T64" fmla="*/ 16215 w 16320"/>
                <a:gd name="T65" fmla="*/ 105 h 2144"/>
                <a:gd name="T66" fmla="*/ 16162 w 16320"/>
                <a:gd name="T67" fmla="*/ 61 h 2144"/>
                <a:gd name="T68" fmla="*/ 16102 w 16320"/>
                <a:gd name="T69" fmla="*/ 28 h 2144"/>
                <a:gd name="T70" fmla="*/ 16035 w 16320"/>
                <a:gd name="T71" fmla="*/ 7 h 2144"/>
                <a:gd name="T72" fmla="*/ 15963 w 16320"/>
                <a:gd name="T7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320" h="2144">
                  <a:moveTo>
                    <a:pt x="15963" y="0"/>
                  </a:moveTo>
                  <a:lnTo>
                    <a:pt x="357" y="0"/>
                  </a:lnTo>
                  <a:lnTo>
                    <a:pt x="285" y="7"/>
                  </a:lnTo>
                  <a:lnTo>
                    <a:pt x="218" y="28"/>
                  </a:lnTo>
                  <a:lnTo>
                    <a:pt x="157" y="61"/>
                  </a:lnTo>
                  <a:lnTo>
                    <a:pt x="105" y="105"/>
                  </a:lnTo>
                  <a:lnTo>
                    <a:pt x="61" y="158"/>
                  </a:lnTo>
                  <a:lnTo>
                    <a:pt x="28" y="218"/>
                  </a:lnTo>
                  <a:lnTo>
                    <a:pt x="7" y="285"/>
                  </a:lnTo>
                  <a:lnTo>
                    <a:pt x="0" y="357"/>
                  </a:lnTo>
                  <a:lnTo>
                    <a:pt x="0" y="1786"/>
                  </a:lnTo>
                  <a:lnTo>
                    <a:pt x="7" y="1858"/>
                  </a:lnTo>
                  <a:lnTo>
                    <a:pt x="28" y="1925"/>
                  </a:lnTo>
                  <a:lnTo>
                    <a:pt x="61" y="1986"/>
                  </a:lnTo>
                  <a:lnTo>
                    <a:pt x="105" y="2039"/>
                  </a:lnTo>
                  <a:lnTo>
                    <a:pt x="157" y="2082"/>
                  </a:lnTo>
                  <a:lnTo>
                    <a:pt x="218" y="2115"/>
                  </a:lnTo>
                  <a:lnTo>
                    <a:pt x="285" y="2136"/>
                  </a:lnTo>
                  <a:lnTo>
                    <a:pt x="357" y="2143"/>
                  </a:lnTo>
                  <a:lnTo>
                    <a:pt x="15963" y="2143"/>
                  </a:lnTo>
                  <a:lnTo>
                    <a:pt x="16035" y="2136"/>
                  </a:lnTo>
                  <a:lnTo>
                    <a:pt x="16102" y="2115"/>
                  </a:lnTo>
                  <a:lnTo>
                    <a:pt x="16162" y="2082"/>
                  </a:lnTo>
                  <a:lnTo>
                    <a:pt x="16215" y="2039"/>
                  </a:lnTo>
                  <a:lnTo>
                    <a:pt x="16259" y="1986"/>
                  </a:lnTo>
                  <a:lnTo>
                    <a:pt x="16292" y="1925"/>
                  </a:lnTo>
                  <a:lnTo>
                    <a:pt x="16313" y="1858"/>
                  </a:lnTo>
                  <a:lnTo>
                    <a:pt x="16320" y="1786"/>
                  </a:lnTo>
                  <a:lnTo>
                    <a:pt x="16320" y="357"/>
                  </a:lnTo>
                  <a:lnTo>
                    <a:pt x="16313" y="285"/>
                  </a:lnTo>
                  <a:lnTo>
                    <a:pt x="16292" y="218"/>
                  </a:lnTo>
                  <a:lnTo>
                    <a:pt x="16259" y="158"/>
                  </a:lnTo>
                  <a:lnTo>
                    <a:pt x="16215" y="105"/>
                  </a:lnTo>
                  <a:lnTo>
                    <a:pt x="16162" y="61"/>
                  </a:lnTo>
                  <a:lnTo>
                    <a:pt x="16102" y="28"/>
                  </a:lnTo>
                  <a:lnTo>
                    <a:pt x="16035" y="7"/>
                  </a:lnTo>
                  <a:lnTo>
                    <a:pt x="159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9" name="Text Box 24">
              <a:extLst>
                <a:ext uri="{FF2B5EF4-FFF2-40B4-BE49-F238E27FC236}">
                  <a16:creationId xmlns:a16="http://schemas.microsoft.com/office/drawing/2014/main" id="{EE45E1E3-F382-3759-84EE-FCFF12A3E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" y="-1014"/>
              <a:ext cx="16320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35"/>
                </a:spcBef>
              </a:pPr>
              <a:r>
                <a:rPr lang="pl-PL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781175" marR="1779905" algn="ctr">
                <a:spcBef>
                  <a:spcPts val="5"/>
                </a:spcBef>
              </a:pPr>
              <a:r>
                <a:rPr lang="pl-PL" sz="4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Mam ważny projekt do zrobienia w krótkim czasie</a:t>
              </a:r>
              <a:endPara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0" name="Rectangle 7">
            <a:extLst>
              <a:ext uri="{FF2B5EF4-FFF2-40B4-BE49-F238E27FC236}">
                <a16:creationId xmlns:a16="http://schemas.microsoft.com/office/drawing/2014/main" id="{1EFB0840-72B5-5D04-5C7E-79012A1A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E5FEED8-C8F8-339F-2820-AB4B71B97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116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02DC25E7-3563-E44C-4DDF-6BA6A9EB0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2478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25" name="Group 350">
            <a:extLst>
              <a:ext uri="{FF2B5EF4-FFF2-40B4-BE49-F238E27FC236}">
                <a16:creationId xmlns:a16="http://schemas.microsoft.com/office/drawing/2014/main" id="{7E34291A-021D-A9A9-F911-BCDA02A81D79}"/>
              </a:ext>
            </a:extLst>
          </p:cNvPr>
          <p:cNvGrpSpPr>
            <a:grpSpLocks/>
          </p:cNvGrpSpPr>
          <p:nvPr/>
        </p:nvGrpSpPr>
        <p:grpSpPr bwMode="auto">
          <a:xfrm>
            <a:off x="885897" y="3262064"/>
            <a:ext cx="3676271" cy="877396"/>
            <a:chOff x="0" y="0"/>
            <a:chExt cx="16193" cy="557"/>
          </a:xfrm>
        </p:grpSpPr>
        <p:sp>
          <p:nvSpPr>
            <p:cNvPr id="26" name="Freeform 351">
              <a:extLst>
                <a:ext uri="{FF2B5EF4-FFF2-40B4-BE49-F238E27FC236}">
                  <a16:creationId xmlns:a16="http://schemas.microsoft.com/office/drawing/2014/main" id="{F079CD6E-FF8F-964E-8775-C656228A3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193" cy="557"/>
            </a:xfrm>
            <a:custGeom>
              <a:avLst/>
              <a:gdLst>
                <a:gd name="T0" fmla="*/ 16100 w 16193"/>
                <a:gd name="T1" fmla="*/ 0 h 557"/>
                <a:gd name="T2" fmla="*/ 93 w 16193"/>
                <a:gd name="T3" fmla="*/ 0 h 557"/>
                <a:gd name="T4" fmla="*/ 57 w 16193"/>
                <a:gd name="T5" fmla="*/ 7 h 557"/>
                <a:gd name="T6" fmla="*/ 27 w 16193"/>
                <a:gd name="T7" fmla="*/ 27 h 557"/>
                <a:gd name="T8" fmla="*/ 7 w 16193"/>
                <a:gd name="T9" fmla="*/ 57 h 557"/>
                <a:gd name="T10" fmla="*/ 0 w 16193"/>
                <a:gd name="T11" fmla="*/ 93 h 557"/>
                <a:gd name="T12" fmla="*/ 0 w 16193"/>
                <a:gd name="T13" fmla="*/ 464 h 557"/>
                <a:gd name="T14" fmla="*/ 7 w 16193"/>
                <a:gd name="T15" fmla="*/ 500 h 557"/>
                <a:gd name="T16" fmla="*/ 27 w 16193"/>
                <a:gd name="T17" fmla="*/ 530 h 557"/>
                <a:gd name="T18" fmla="*/ 57 w 16193"/>
                <a:gd name="T19" fmla="*/ 549 h 557"/>
                <a:gd name="T20" fmla="*/ 93 w 16193"/>
                <a:gd name="T21" fmla="*/ 557 h 557"/>
                <a:gd name="T22" fmla="*/ 16100 w 16193"/>
                <a:gd name="T23" fmla="*/ 557 h 557"/>
                <a:gd name="T24" fmla="*/ 16136 w 16193"/>
                <a:gd name="T25" fmla="*/ 549 h 557"/>
                <a:gd name="T26" fmla="*/ 16166 w 16193"/>
                <a:gd name="T27" fmla="*/ 530 h 557"/>
                <a:gd name="T28" fmla="*/ 16186 w 16193"/>
                <a:gd name="T29" fmla="*/ 500 h 557"/>
                <a:gd name="T30" fmla="*/ 16193 w 16193"/>
                <a:gd name="T31" fmla="*/ 464 h 557"/>
                <a:gd name="T32" fmla="*/ 16193 w 16193"/>
                <a:gd name="T33" fmla="*/ 93 h 557"/>
                <a:gd name="T34" fmla="*/ 16186 w 16193"/>
                <a:gd name="T35" fmla="*/ 57 h 557"/>
                <a:gd name="T36" fmla="*/ 16166 w 16193"/>
                <a:gd name="T37" fmla="*/ 27 h 557"/>
                <a:gd name="T38" fmla="*/ 16136 w 16193"/>
                <a:gd name="T39" fmla="*/ 7 h 557"/>
                <a:gd name="T40" fmla="*/ 16100 w 16193"/>
                <a:gd name="T41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193" h="557">
                  <a:moveTo>
                    <a:pt x="16100" y="0"/>
                  </a:moveTo>
                  <a:lnTo>
                    <a:pt x="93" y="0"/>
                  </a:lnTo>
                  <a:lnTo>
                    <a:pt x="57" y="7"/>
                  </a:lnTo>
                  <a:lnTo>
                    <a:pt x="27" y="27"/>
                  </a:lnTo>
                  <a:lnTo>
                    <a:pt x="7" y="57"/>
                  </a:lnTo>
                  <a:lnTo>
                    <a:pt x="0" y="93"/>
                  </a:lnTo>
                  <a:lnTo>
                    <a:pt x="0" y="464"/>
                  </a:lnTo>
                  <a:lnTo>
                    <a:pt x="7" y="500"/>
                  </a:lnTo>
                  <a:lnTo>
                    <a:pt x="27" y="530"/>
                  </a:lnTo>
                  <a:lnTo>
                    <a:pt x="57" y="549"/>
                  </a:lnTo>
                  <a:lnTo>
                    <a:pt x="93" y="557"/>
                  </a:lnTo>
                  <a:lnTo>
                    <a:pt x="16100" y="557"/>
                  </a:lnTo>
                  <a:lnTo>
                    <a:pt x="16136" y="549"/>
                  </a:lnTo>
                  <a:lnTo>
                    <a:pt x="16166" y="530"/>
                  </a:lnTo>
                  <a:lnTo>
                    <a:pt x="16186" y="500"/>
                  </a:lnTo>
                  <a:lnTo>
                    <a:pt x="16193" y="464"/>
                  </a:lnTo>
                  <a:lnTo>
                    <a:pt x="16193" y="93"/>
                  </a:lnTo>
                  <a:lnTo>
                    <a:pt x="16186" y="57"/>
                  </a:lnTo>
                  <a:lnTo>
                    <a:pt x="16166" y="27"/>
                  </a:lnTo>
                  <a:lnTo>
                    <a:pt x="16136" y="7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143000" lvl="1" indent="-685800">
                <a:buFont typeface="Wingdings" panose="05000000000000000000" pitchFamily="2" charset="2"/>
                <a:buChar char="Ø"/>
              </a:pPr>
              <a:r>
                <a:rPr lang="pl-PL" sz="4800" dirty="0">
                  <a:solidFill>
                    <a:schemeClr val="accent1">
                      <a:lumMod val="75000"/>
                    </a:schemeClr>
                  </a:solidFill>
                </a:rPr>
                <a:t>Myśli</a:t>
              </a:r>
            </a:p>
          </p:txBody>
        </p:sp>
      </p:grpSp>
      <p:grpSp>
        <p:nvGrpSpPr>
          <p:cNvPr id="4" name="Group 350">
            <a:extLst>
              <a:ext uri="{FF2B5EF4-FFF2-40B4-BE49-F238E27FC236}">
                <a16:creationId xmlns:a16="http://schemas.microsoft.com/office/drawing/2014/main" id="{A98FDF4B-DE95-4B49-DB4E-876AFABCB803}"/>
              </a:ext>
            </a:extLst>
          </p:cNvPr>
          <p:cNvGrpSpPr>
            <a:grpSpLocks/>
          </p:cNvGrpSpPr>
          <p:nvPr/>
        </p:nvGrpSpPr>
        <p:grpSpPr bwMode="auto">
          <a:xfrm>
            <a:off x="885897" y="4747964"/>
            <a:ext cx="3676271" cy="877396"/>
            <a:chOff x="0" y="0"/>
            <a:chExt cx="16193" cy="557"/>
          </a:xfrm>
        </p:grpSpPr>
        <p:sp>
          <p:nvSpPr>
            <p:cNvPr id="6" name="Freeform 351">
              <a:extLst>
                <a:ext uri="{FF2B5EF4-FFF2-40B4-BE49-F238E27FC236}">
                  <a16:creationId xmlns:a16="http://schemas.microsoft.com/office/drawing/2014/main" id="{AAE5A4FF-3714-ABE9-0EED-C7A670759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193" cy="557"/>
            </a:xfrm>
            <a:custGeom>
              <a:avLst/>
              <a:gdLst>
                <a:gd name="T0" fmla="*/ 16100 w 16193"/>
                <a:gd name="T1" fmla="*/ 0 h 557"/>
                <a:gd name="T2" fmla="*/ 93 w 16193"/>
                <a:gd name="T3" fmla="*/ 0 h 557"/>
                <a:gd name="T4" fmla="*/ 57 w 16193"/>
                <a:gd name="T5" fmla="*/ 7 h 557"/>
                <a:gd name="T6" fmla="*/ 27 w 16193"/>
                <a:gd name="T7" fmla="*/ 27 h 557"/>
                <a:gd name="T8" fmla="*/ 7 w 16193"/>
                <a:gd name="T9" fmla="*/ 57 h 557"/>
                <a:gd name="T10" fmla="*/ 0 w 16193"/>
                <a:gd name="T11" fmla="*/ 93 h 557"/>
                <a:gd name="T12" fmla="*/ 0 w 16193"/>
                <a:gd name="T13" fmla="*/ 464 h 557"/>
                <a:gd name="T14" fmla="*/ 7 w 16193"/>
                <a:gd name="T15" fmla="*/ 500 h 557"/>
                <a:gd name="T16" fmla="*/ 27 w 16193"/>
                <a:gd name="T17" fmla="*/ 530 h 557"/>
                <a:gd name="T18" fmla="*/ 57 w 16193"/>
                <a:gd name="T19" fmla="*/ 549 h 557"/>
                <a:gd name="T20" fmla="*/ 93 w 16193"/>
                <a:gd name="T21" fmla="*/ 557 h 557"/>
                <a:gd name="T22" fmla="*/ 16100 w 16193"/>
                <a:gd name="T23" fmla="*/ 557 h 557"/>
                <a:gd name="T24" fmla="*/ 16136 w 16193"/>
                <a:gd name="T25" fmla="*/ 549 h 557"/>
                <a:gd name="T26" fmla="*/ 16166 w 16193"/>
                <a:gd name="T27" fmla="*/ 530 h 557"/>
                <a:gd name="T28" fmla="*/ 16186 w 16193"/>
                <a:gd name="T29" fmla="*/ 500 h 557"/>
                <a:gd name="T30" fmla="*/ 16193 w 16193"/>
                <a:gd name="T31" fmla="*/ 464 h 557"/>
                <a:gd name="T32" fmla="*/ 16193 w 16193"/>
                <a:gd name="T33" fmla="*/ 93 h 557"/>
                <a:gd name="T34" fmla="*/ 16186 w 16193"/>
                <a:gd name="T35" fmla="*/ 57 h 557"/>
                <a:gd name="T36" fmla="*/ 16166 w 16193"/>
                <a:gd name="T37" fmla="*/ 27 h 557"/>
                <a:gd name="T38" fmla="*/ 16136 w 16193"/>
                <a:gd name="T39" fmla="*/ 7 h 557"/>
                <a:gd name="T40" fmla="*/ 16100 w 16193"/>
                <a:gd name="T41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193" h="557">
                  <a:moveTo>
                    <a:pt x="16100" y="0"/>
                  </a:moveTo>
                  <a:lnTo>
                    <a:pt x="93" y="0"/>
                  </a:lnTo>
                  <a:lnTo>
                    <a:pt x="57" y="7"/>
                  </a:lnTo>
                  <a:lnTo>
                    <a:pt x="27" y="27"/>
                  </a:lnTo>
                  <a:lnTo>
                    <a:pt x="7" y="57"/>
                  </a:lnTo>
                  <a:lnTo>
                    <a:pt x="0" y="93"/>
                  </a:lnTo>
                  <a:lnTo>
                    <a:pt x="0" y="464"/>
                  </a:lnTo>
                  <a:lnTo>
                    <a:pt x="7" y="500"/>
                  </a:lnTo>
                  <a:lnTo>
                    <a:pt x="27" y="530"/>
                  </a:lnTo>
                  <a:lnTo>
                    <a:pt x="57" y="549"/>
                  </a:lnTo>
                  <a:lnTo>
                    <a:pt x="93" y="557"/>
                  </a:lnTo>
                  <a:lnTo>
                    <a:pt x="16100" y="557"/>
                  </a:lnTo>
                  <a:lnTo>
                    <a:pt x="16136" y="549"/>
                  </a:lnTo>
                  <a:lnTo>
                    <a:pt x="16166" y="530"/>
                  </a:lnTo>
                  <a:lnTo>
                    <a:pt x="16186" y="500"/>
                  </a:lnTo>
                  <a:lnTo>
                    <a:pt x="16193" y="464"/>
                  </a:lnTo>
                  <a:lnTo>
                    <a:pt x="16193" y="93"/>
                  </a:lnTo>
                  <a:lnTo>
                    <a:pt x="16186" y="57"/>
                  </a:lnTo>
                  <a:lnTo>
                    <a:pt x="16166" y="27"/>
                  </a:lnTo>
                  <a:lnTo>
                    <a:pt x="16136" y="7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143000" lvl="1" indent="-685800">
                <a:buFont typeface="Wingdings" panose="05000000000000000000" pitchFamily="2" charset="2"/>
                <a:buChar char="Ø"/>
              </a:pPr>
              <a:r>
                <a:rPr lang="pl-PL" sz="4800" dirty="0">
                  <a:solidFill>
                    <a:schemeClr val="accent1">
                      <a:lumMod val="75000"/>
                    </a:schemeClr>
                  </a:solidFill>
                </a:rPr>
                <a:t>Emocje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0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2"/>
    </mc:Choice>
    <mc:Fallback xmlns="">
      <p:transition spd="slow" advTm="227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F6018DF-3912-F9DE-3FED-59073FD54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82" y="987425"/>
            <a:ext cx="2436812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0A590B-1A66-5F07-C2AC-B84EBE891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„Nie dam rady, to mnie przerasta,” </a:t>
            </a:r>
          </a:p>
        </p:txBody>
      </p:sp>
    </p:spTree>
    <p:extLst>
      <p:ext uri="{BB962C8B-B14F-4D97-AF65-F5344CB8AC3E}">
        <p14:creationId xmlns:p14="http://schemas.microsoft.com/office/powerpoint/2010/main" val="31099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79"/>
    </mc:Choice>
    <mc:Fallback xmlns="">
      <p:transition spd="slow" advTm="286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5171F66-CC38-1D63-01DD-F795B2B02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A856B8-CD31-D7E8-F438-9F60DA9AC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„</a:t>
            </a:r>
            <a:r>
              <a:rPr lang="pl-PL" sz="2800" dirty="0"/>
              <a:t>To wyzwanie, ale mam narzędzia i umiejętności, by sobie poradzić,”</a:t>
            </a:r>
          </a:p>
        </p:txBody>
      </p:sp>
    </p:spTree>
    <p:extLst>
      <p:ext uri="{BB962C8B-B14F-4D97-AF65-F5344CB8AC3E}">
        <p14:creationId xmlns:p14="http://schemas.microsoft.com/office/powerpoint/2010/main" val="2997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63"/>
    </mc:Choice>
    <mc:Fallback xmlns="">
      <p:transition spd="slow" advTm="49263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789aca-341b-45ee-8ca3-24e5d7880d20" xsi:nil="true"/>
    <lcf76f155ced4ddcb4097134ff3c332f xmlns="f2be2e96-3747-4f75-bb4f-1699dcfd17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BC9D13F7FB5468E6F6008B71B0224" ma:contentTypeVersion="15" ma:contentTypeDescription="Create a new document." ma:contentTypeScope="" ma:versionID="e47d0cda8296a8b210a1c5dabe30c745">
  <xsd:schema xmlns:xsd="http://www.w3.org/2001/XMLSchema" xmlns:xs="http://www.w3.org/2001/XMLSchema" xmlns:p="http://schemas.microsoft.com/office/2006/metadata/properties" xmlns:ns2="f2be2e96-3747-4f75-bb4f-1699dcfd170a" xmlns:ns3="5f789aca-341b-45ee-8ca3-24e5d7880d20" targetNamespace="http://schemas.microsoft.com/office/2006/metadata/properties" ma:root="true" ma:fieldsID="f20fa3ccd6bf071e49b5a15300662e64" ns2:_="" ns3:_="">
    <xsd:import namespace="f2be2e96-3747-4f75-bb4f-1699dcfd170a"/>
    <xsd:import namespace="5f789aca-341b-45ee-8ca3-24e5d7880d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e2e96-3747-4f75-bb4f-1699dcfd1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2cc67d9-962e-4296-9f32-d7d9fe2699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89aca-341b-45ee-8ca3-24e5d7880d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2c3af80-5952-4d19-876d-6d4a30947b38}" ma:internalName="TaxCatchAll" ma:showField="CatchAllData" ma:web="5f789aca-341b-45ee-8ca3-24e5d7880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14172-D538-4A0C-B74D-1CDE715EACA0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f2be2e96-3747-4f75-bb4f-1699dcfd170a"/>
    <ds:schemaRef ds:uri="http://purl.org/dc/dcmitype/"/>
    <ds:schemaRef ds:uri="5f789aca-341b-45ee-8ca3-24e5d7880d2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1A1D40-EC42-479E-BDED-CF59C7A76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e2e96-3747-4f75-bb4f-1699dcfd170a"/>
    <ds:schemaRef ds:uri="5f789aca-341b-45ee-8ca3-24e5d7880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5042F-86D1-4DEA-A148-BFD78C6562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Panoramiczny</PresentationFormat>
  <Paragraphs>115</Paragraphs>
  <Slides>20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Celem coachingu kognitywnego jest m.in.: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2025-05-08T13:16:07Z</dcterms:created>
  <dcterms:modified xsi:type="dcterms:W3CDTF">2025-05-10T05:23:10Z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0x0101008C9BC9D13F7FB5468E6F6008B71B0224</vt:lpwstr>
  </property>
</Properties>
</file>