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8" r:id="rId4"/>
  </p:sldMasterIdLst>
  <p:notesMasterIdLst>
    <p:notesMasterId r:id="rId31"/>
  </p:notesMasterIdLst>
  <p:handoutMasterIdLst>
    <p:handoutMasterId r:id="rId32"/>
  </p:handoutMasterIdLst>
  <p:sldIdLst>
    <p:sldId id="537" r:id="rId5"/>
    <p:sldId id="411" r:id="rId6"/>
    <p:sldId id="1190" r:id="rId7"/>
    <p:sldId id="1063" r:id="rId8"/>
    <p:sldId id="1172" r:id="rId9"/>
    <p:sldId id="1097" r:id="rId10"/>
    <p:sldId id="1068" r:id="rId11"/>
    <p:sldId id="1092" r:id="rId12"/>
    <p:sldId id="1095" r:id="rId13"/>
    <p:sldId id="1096" r:id="rId14"/>
    <p:sldId id="1105" r:id="rId15"/>
    <p:sldId id="1107" r:id="rId16"/>
    <p:sldId id="1173" r:id="rId17"/>
    <p:sldId id="1199" r:id="rId18"/>
    <p:sldId id="1192" r:id="rId19"/>
    <p:sldId id="1193" r:id="rId20"/>
    <p:sldId id="1194" r:id="rId21"/>
    <p:sldId id="1195" r:id="rId22"/>
    <p:sldId id="1191" r:id="rId23"/>
    <p:sldId id="1185" r:id="rId24"/>
    <p:sldId id="1186" r:id="rId25"/>
    <p:sldId id="1155" r:id="rId26"/>
    <p:sldId id="1156" r:id="rId27"/>
    <p:sldId id="1189" r:id="rId28"/>
    <p:sldId id="1187" r:id="rId29"/>
    <p:sldId id="5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18E0E1-6B7A-6C45-1285-F82C6E2BDD5F}" name="Michał Przybyłowski" initials="MP" userId="S::michal@tayloreconomics.com::64510e48-1409-46d0-8b2d-d559876bff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łażejczyk-Kielan Anna" initials="BA" lastIdx="9" clrIdx="0">
    <p:extLst>
      <p:ext uri="{19B8F6BF-5375-455C-9EA6-DF929625EA0E}">
        <p15:presenceInfo xmlns:p15="http://schemas.microsoft.com/office/powerpoint/2012/main" userId="S-1-5-21-399909704-3026187594-3037060977-265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435"/>
    <a:srgbClr val="99FFCC"/>
    <a:srgbClr val="F7A600"/>
    <a:srgbClr val="2F3A44"/>
    <a:srgbClr val="F7F7F7"/>
    <a:srgbClr val="6F6F6F"/>
    <a:srgbClr val="E6E8EB"/>
    <a:srgbClr val="3A4045"/>
    <a:srgbClr val="84898C"/>
    <a:srgbClr val="1F2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 autoAdjust="0"/>
    <p:restoredTop sz="93858" autoAdjust="0"/>
  </p:normalViewPr>
  <p:slideViewPr>
    <p:cSldViewPr snapToGrid="0">
      <p:cViewPr varScale="1">
        <p:scale>
          <a:sx n="75" d="100"/>
          <a:sy n="75" d="100"/>
        </p:scale>
        <p:origin x="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9" d="100"/>
          <a:sy n="119" d="100"/>
        </p:scale>
        <p:origin x="499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ank\public\b_prace_doradcze\PARP_FENG%20Midterm_modul%202\CAWI\Wyniki%20cawi\Etykiety_2025-02-28%20PAG_FENG%20JW%202026.03.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04297673491034"/>
          <c:y val="2.3928195432773133E-2"/>
          <c:w val="0.74710306723330167"/>
          <c:h val="0.741905197613680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Tabele!$B$10</c:f>
              <c:strCache>
                <c:ptCount val="1"/>
                <c:pt idx="0">
                  <c:v>1 - największa siła oddziaływania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Tabele!$A$11:$A$14</c:f>
              <c:strCache>
                <c:ptCount val="4"/>
                <c:pt idx="0">
                  <c:v>Demografia – depopulacja</c:v>
                </c:pt>
                <c:pt idx="1">
                  <c:v>Demografia – starzenie się społeczeństwa</c:v>
                </c:pt>
                <c:pt idx="2">
                  <c:v>Zmiany klimatyczne</c:v>
                </c:pt>
                <c:pt idx="3">
                  <c:v>Napięcia geopolityczne</c:v>
                </c:pt>
              </c:strCache>
            </c:strRef>
          </c:cat>
          <c:val>
            <c:numRef>
              <c:f>Tabele!$B$11:$B$14</c:f>
              <c:numCache>
                <c:formatCode>0%</c:formatCode>
                <c:ptCount val="4"/>
                <c:pt idx="0">
                  <c:v>0.15217391304347827</c:v>
                </c:pt>
                <c:pt idx="1">
                  <c:v>0.34782608695652173</c:v>
                </c:pt>
                <c:pt idx="2">
                  <c:v>0.13043478260869565</c:v>
                </c:pt>
                <c:pt idx="3">
                  <c:v>0.36956521739130432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4-440A-9466-0D39D382D7BC}"/>
            </c:ext>
          </c:extLst>
        </c:ser>
        <c:ser>
          <c:idx val="1"/>
          <c:order val="1"/>
          <c:tx>
            <c:strRef>
              <c:f>Tabele!$C$10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Tabele!$A$11:$A$14</c:f>
              <c:strCache>
                <c:ptCount val="4"/>
                <c:pt idx="0">
                  <c:v>Demografia – depopulacja</c:v>
                </c:pt>
                <c:pt idx="1">
                  <c:v>Demografia – starzenie się społeczeństwa</c:v>
                </c:pt>
                <c:pt idx="2">
                  <c:v>Zmiany klimatyczne</c:v>
                </c:pt>
                <c:pt idx="3">
                  <c:v>Napięcia geopolityczne</c:v>
                </c:pt>
              </c:strCache>
            </c:strRef>
          </c:cat>
          <c:val>
            <c:numRef>
              <c:f>Tabele!$C$11:$C$14</c:f>
              <c:numCache>
                <c:formatCode>0%</c:formatCode>
                <c:ptCount val="4"/>
                <c:pt idx="0">
                  <c:v>0.2391304347826087</c:v>
                </c:pt>
                <c:pt idx="1">
                  <c:v>0.2608695652173913</c:v>
                </c:pt>
                <c:pt idx="2">
                  <c:v>8.6956521739130432E-2</c:v>
                </c:pt>
                <c:pt idx="3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4-440A-9466-0D39D382D7BC}"/>
            </c:ext>
          </c:extLst>
        </c:ser>
        <c:ser>
          <c:idx val="2"/>
          <c:order val="2"/>
          <c:tx>
            <c:strRef>
              <c:f>Tabele!$D$10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Tabele!$A$11:$A$14</c:f>
              <c:strCache>
                <c:ptCount val="4"/>
                <c:pt idx="0">
                  <c:v>Demografia – depopulacja</c:v>
                </c:pt>
                <c:pt idx="1">
                  <c:v>Demografia – starzenie się społeczeństwa</c:v>
                </c:pt>
                <c:pt idx="2">
                  <c:v>Zmiany klimatyczne</c:v>
                </c:pt>
                <c:pt idx="3">
                  <c:v>Napięcia geopolityczne</c:v>
                </c:pt>
              </c:strCache>
            </c:strRef>
          </c:cat>
          <c:val>
            <c:numRef>
              <c:f>Tabele!$D$11:$D$14</c:f>
              <c:numCache>
                <c:formatCode>0%</c:formatCode>
                <c:ptCount val="4"/>
                <c:pt idx="0">
                  <c:v>0.32608695652173914</c:v>
                </c:pt>
                <c:pt idx="1">
                  <c:v>0.30434782608695654</c:v>
                </c:pt>
                <c:pt idx="2">
                  <c:v>0.21739130434782608</c:v>
                </c:pt>
                <c:pt idx="3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24-440A-9466-0D39D382D7BC}"/>
            </c:ext>
          </c:extLst>
        </c:ser>
        <c:ser>
          <c:idx val="3"/>
          <c:order val="3"/>
          <c:tx>
            <c:strRef>
              <c:f>Tabele!$E$10</c:f>
              <c:strCache>
                <c:ptCount val="1"/>
                <c:pt idx="0">
                  <c:v>4 - najmniejsza siła oddziaływania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Tabele!$A$11:$A$14</c:f>
              <c:strCache>
                <c:ptCount val="4"/>
                <c:pt idx="0">
                  <c:v>Demografia – depopulacja</c:v>
                </c:pt>
                <c:pt idx="1">
                  <c:v>Demografia – starzenie się społeczeństwa</c:v>
                </c:pt>
                <c:pt idx="2">
                  <c:v>Zmiany klimatyczne</c:v>
                </c:pt>
                <c:pt idx="3">
                  <c:v>Napięcia geopolityczne</c:v>
                </c:pt>
              </c:strCache>
            </c:strRef>
          </c:cat>
          <c:val>
            <c:numRef>
              <c:f>Tabele!$E$11:$E$14</c:f>
              <c:numCache>
                <c:formatCode>0%</c:formatCode>
                <c:ptCount val="4"/>
                <c:pt idx="0">
                  <c:v>0.28260869565217389</c:v>
                </c:pt>
                <c:pt idx="1">
                  <c:v>6.5217391304347824E-2</c:v>
                </c:pt>
                <c:pt idx="2">
                  <c:v>0.54347826086956519</c:v>
                </c:pt>
                <c:pt idx="3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24-440A-9466-0D39D382D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69109183"/>
        <c:axId val="1"/>
      </c:barChart>
      <c:catAx>
        <c:axId val="1869109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6910918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2716261619067816E-2"/>
          <c:y val="0.87593036366068533"/>
          <c:w val="0.95748899870093795"/>
          <c:h val="5.433767888047861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75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tabela!$B$173</c:f>
              <c:strCache>
                <c:ptCount val="1"/>
                <c:pt idx="0">
                  <c:v>Nie mam zdania, trudno powiedzieć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tabela!$C$172:$L$172</c:f>
              <c:strCache>
                <c:ptCount val="10"/>
                <c:pt idx="0">
                  <c:v>Modernizacja stanowisk pracy, w tym poprawa ergonomii i narzędzi</c:v>
                </c:pt>
                <c:pt idx="1">
                  <c:v>Automatyzacja „wspomagająca” pracownika (nie zastępująca)</c:v>
                </c:pt>
                <c:pt idx="2">
                  <c:v>Programy rozwijania kwalifikacji dla pracowników 50+</c:v>
                </c:pt>
                <c:pt idx="3">
                  <c:v>Zadbanie o wymianę wiedzy (mentoring, bazy wiedzy)</c:v>
                </c:pt>
                <c:pt idx="4">
                  <c:v>Wdrożenie rozwiązań cyfrowych ułatwiających organizację pracy (w tym z użyciem AI)</c:v>
                </c:pt>
                <c:pt idx="5">
                  <c:v> Wdrożenie praktyk / modeli zarządzania wiekiem w przedsiębiorstwie</c:v>
                </c:pt>
                <c:pt idx="6">
                  <c:v>Ściągnięcie do Polski większej liczby cudzoziemców do pracy</c:v>
                </c:pt>
                <c:pt idx="7">
                  <c:v>Wprowadzenie preferencji dla zatrudniania osób starszych (60+)</c:v>
                </c:pt>
                <c:pt idx="8">
                  <c:v>Zmiana sposobów zarządzania pracą, uwzględniająca efektywne zatrudnienie osób 60+</c:v>
                </c:pt>
                <c:pt idx="9">
                  <c:v>Zmiany w zakresie uwarunkowań związanych z zatrudnianiem seniorów / osób starszych - np. zdrowotne, społeczne, w zakresie dostępności</c:v>
                </c:pt>
              </c:strCache>
            </c:strRef>
          </c:cat>
          <c:val>
            <c:numRef>
              <c:f>tabela!$C$173:$L$173</c:f>
              <c:numCache>
                <c:formatCode>0%</c:formatCode>
                <c:ptCount val="10"/>
                <c:pt idx="0">
                  <c:v>6.5217391304347824E-2</c:v>
                </c:pt>
                <c:pt idx="1">
                  <c:v>4.3478260869565216E-2</c:v>
                </c:pt>
                <c:pt idx="2">
                  <c:v>4.3478260869565216E-2</c:v>
                </c:pt>
                <c:pt idx="3">
                  <c:v>4.3478260869565216E-2</c:v>
                </c:pt>
                <c:pt idx="4">
                  <c:v>2.1739130434782608E-2</c:v>
                </c:pt>
                <c:pt idx="5">
                  <c:v>0.13043478260869565</c:v>
                </c:pt>
                <c:pt idx="6">
                  <c:v>6.5217391304347824E-2</c:v>
                </c:pt>
                <c:pt idx="7">
                  <c:v>6.5217391304347824E-2</c:v>
                </c:pt>
                <c:pt idx="8">
                  <c:v>0.13043478260869565</c:v>
                </c:pt>
                <c:pt idx="9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0-4EA8-8115-2C15864D2B3E}"/>
            </c:ext>
          </c:extLst>
        </c:ser>
        <c:ser>
          <c:idx val="1"/>
          <c:order val="1"/>
          <c:tx>
            <c:strRef>
              <c:f>tabela!$B$174</c:f>
              <c:strCache>
                <c:ptCount val="1"/>
                <c:pt idx="0">
                  <c:v>1 bardzo niska przydatność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tabela!$C$172:$L$172</c:f>
              <c:strCache>
                <c:ptCount val="10"/>
                <c:pt idx="0">
                  <c:v>Modernizacja stanowisk pracy, w tym poprawa ergonomii i narzędzi</c:v>
                </c:pt>
                <c:pt idx="1">
                  <c:v>Automatyzacja „wspomagająca” pracownika (nie zastępująca)</c:v>
                </c:pt>
                <c:pt idx="2">
                  <c:v>Programy rozwijania kwalifikacji dla pracowników 50+</c:v>
                </c:pt>
                <c:pt idx="3">
                  <c:v>Zadbanie o wymianę wiedzy (mentoring, bazy wiedzy)</c:v>
                </c:pt>
                <c:pt idx="4">
                  <c:v>Wdrożenie rozwiązań cyfrowych ułatwiających organizację pracy (w tym z użyciem AI)</c:v>
                </c:pt>
                <c:pt idx="5">
                  <c:v> Wdrożenie praktyk / modeli zarządzania wiekiem w przedsiębiorstwie</c:v>
                </c:pt>
                <c:pt idx="6">
                  <c:v>Ściągnięcie do Polski większej liczby cudzoziemców do pracy</c:v>
                </c:pt>
                <c:pt idx="7">
                  <c:v>Wprowadzenie preferencji dla zatrudniania osób starszych (60+)</c:v>
                </c:pt>
                <c:pt idx="8">
                  <c:v>Zmiana sposobów zarządzania pracą, uwzględniająca efektywne zatrudnienie osób 60+</c:v>
                </c:pt>
                <c:pt idx="9">
                  <c:v>Zmiany w zakresie uwarunkowań związanych z zatrudnianiem seniorów / osób starszych - np. zdrowotne, społeczne, w zakresie dostępności</c:v>
                </c:pt>
              </c:strCache>
            </c:strRef>
          </c:cat>
          <c:val>
            <c:numRef>
              <c:f>tabela!$C$174:$L$174</c:f>
              <c:numCache>
                <c:formatCode>0%</c:formatCode>
                <c:ptCount val="10"/>
                <c:pt idx="0">
                  <c:v>0</c:v>
                </c:pt>
                <c:pt idx="1">
                  <c:v>2.1739130434782608E-2</c:v>
                </c:pt>
                <c:pt idx="2">
                  <c:v>0</c:v>
                </c:pt>
                <c:pt idx="3">
                  <c:v>4.3478260869565216E-2</c:v>
                </c:pt>
                <c:pt idx="4">
                  <c:v>0</c:v>
                </c:pt>
                <c:pt idx="5">
                  <c:v>2.1739130434782608E-2</c:v>
                </c:pt>
                <c:pt idx="6">
                  <c:v>6.5217391304347824E-2</c:v>
                </c:pt>
                <c:pt idx="7">
                  <c:v>4.3478260869565216E-2</c:v>
                </c:pt>
                <c:pt idx="8">
                  <c:v>2.1739130434782608E-2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B0-4EA8-8115-2C15864D2B3E}"/>
            </c:ext>
          </c:extLst>
        </c:ser>
        <c:ser>
          <c:idx val="2"/>
          <c:order val="2"/>
          <c:tx>
            <c:strRef>
              <c:f>tabela!$B$175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tabela!$C$172:$L$172</c:f>
              <c:strCache>
                <c:ptCount val="10"/>
                <c:pt idx="0">
                  <c:v>Modernizacja stanowisk pracy, w tym poprawa ergonomii i narzędzi</c:v>
                </c:pt>
                <c:pt idx="1">
                  <c:v>Automatyzacja „wspomagająca” pracownika (nie zastępująca)</c:v>
                </c:pt>
                <c:pt idx="2">
                  <c:v>Programy rozwijania kwalifikacji dla pracowników 50+</c:v>
                </c:pt>
                <c:pt idx="3">
                  <c:v>Zadbanie o wymianę wiedzy (mentoring, bazy wiedzy)</c:v>
                </c:pt>
                <c:pt idx="4">
                  <c:v>Wdrożenie rozwiązań cyfrowych ułatwiających organizację pracy (w tym z użyciem AI)</c:v>
                </c:pt>
                <c:pt idx="5">
                  <c:v> Wdrożenie praktyk / modeli zarządzania wiekiem w przedsiębiorstwie</c:v>
                </c:pt>
                <c:pt idx="6">
                  <c:v>Ściągnięcie do Polski większej liczby cudzoziemców do pracy</c:v>
                </c:pt>
                <c:pt idx="7">
                  <c:v>Wprowadzenie preferencji dla zatrudniania osób starszych (60+)</c:v>
                </c:pt>
                <c:pt idx="8">
                  <c:v>Zmiana sposobów zarządzania pracą, uwzględniająca efektywne zatrudnienie osób 60+</c:v>
                </c:pt>
                <c:pt idx="9">
                  <c:v>Zmiany w zakresie uwarunkowań związanych z zatrudnianiem seniorów / osób starszych - np. zdrowotne, społeczne, w zakresie dostępności</c:v>
                </c:pt>
              </c:strCache>
            </c:strRef>
          </c:cat>
          <c:val>
            <c:numRef>
              <c:f>tabela!$C$175:$L$175</c:f>
              <c:numCache>
                <c:formatCode>0%</c:formatCode>
                <c:ptCount val="10"/>
                <c:pt idx="0">
                  <c:v>0.13043478260869565</c:v>
                </c:pt>
                <c:pt idx="1">
                  <c:v>2.1739130434782608E-2</c:v>
                </c:pt>
                <c:pt idx="2">
                  <c:v>0.13043478260869565</c:v>
                </c:pt>
                <c:pt idx="3">
                  <c:v>6.5217391304347824E-2</c:v>
                </c:pt>
                <c:pt idx="4">
                  <c:v>4.3478260869565216E-2</c:v>
                </c:pt>
                <c:pt idx="5">
                  <c:v>8.6956521739130432E-2</c:v>
                </c:pt>
                <c:pt idx="6">
                  <c:v>0.13043478260869565</c:v>
                </c:pt>
                <c:pt idx="7">
                  <c:v>4.3478260869565216E-2</c:v>
                </c:pt>
                <c:pt idx="8">
                  <c:v>4.3478260869565216E-2</c:v>
                </c:pt>
                <c:pt idx="9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B0-4EA8-8115-2C15864D2B3E}"/>
            </c:ext>
          </c:extLst>
        </c:ser>
        <c:ser>
          <c:idx val="3"/>
          <c:order val="3"/>
          <c:tx>
            <c:strRef>
              <c:f>tabela!$B$176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tabela!$C$172:$L$172</c:f>
              <c:strCache>
                <c:ptCount val="10"/>
                <c:pt idx="0">
                  <c:v>Modernizacja stanowisk pracy, w tym poprawa ergonomii i narzędzi</c:v>
                </c:pt>
                <c:pt idx="1">
                  <c:v>Automatyzacja „wspomagająca” pracownika (nie zastępująca)</c:v>
                </c:pt>
                <c:pt idx="2">
                  <c:v>Programy rozwijania kwalifikacji dla pracowników 50+</c:v>
                </c:pt>
                <c:pt idx="3">
                  <c:v>Zadbanie o wymianę wiedzy (mentoring, bazy wiedzy)</c:v>
                </c:pt>
                <c:pt idx="4">
                  <c:v>Wdrożenie rozwiązań cyfrowych ułatwiających organizację pracy (w tym z użyciem AI)</c:v>
                </c:pt>
                <c:pt idx="5">
                  <c:v> Wdrożenie praktyk / modeli zarządzania wiekiem w przedsiębiorstwie</c:v>
                </c:pt>
                <c:pt idx="6">
                  <c:v>Ściągnięcie do Polski większej liczby cudzoziemców do pracy</c:v>
                </c:pt>
                <c:pt idx="7">
                  <c:v>Wprowadzenie preferencji dla zatrudniania osób starszych (60+)</c:v>
                </c:pt>
                <c:pt idx="8">
                  <c:v>Zmiana sposobów zarządzania pracą, uwzględniająca efektywne zatrudnienie osób 60+</c:v>
                </c:pt>
                <c:pt idx="9">
                  <c:v>Zmiany w zakresie uwarunkowań związanych z zatrudnianiem seniorów / osób starszych - np. zdrowotne, społeczne, w zakresie dostępności</c:v>
                </c:pt>
              </c:strCache>
            </c:strRef>
          </c:cat>
          <c:val>
            <c:numRef>
              <c:f>tabela!$C$176:$L$176</c:f>
              <c:numCache>
                <c:formatCode>0%</c:formatCode>
                <c:ptCount val="10"/>
                <c:pt idx="0">
                  <c:v>0.2608695652173913</c:v>
                </c:pt>
                <c:pt idx="1">
                  <c:v>0.10869565217391304</c:v>
                </c:pt>
                <c:pt idx="2">
                  <c:v>0.17391304347826086</c:v>
                </c:pt>
                <c:pt idx="3">
                  <c:v>8.6956521739130432E-2</c:v>
                </c:pt>
                <c:pt idx="4">
                  <c:v>0.2608695652173913</c:v>
                </c:pt>
                <c:pt idx="5">
                  <c:v>0.2391304347826087</c:v>
                </c:pt>
                <c:pt idx="6">
                  <c:v>0.19565217391304349</c:v>
                </c:pt>
                <c:pt idx="7">
                  <c:v>0.21739130434782608</c:v>
                </c:pt>
                <c:pt idx="8">
                  <c:v>0.13043478260869565</c:v>
                </c:pt>
                <c:pt idx="9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B0-4EA8-8115-2C15864D2B3E}"/>
            </c:ext>
          </c:extLst>
        </c:ser>
        <c:ser>
          <c:idx val="4"/>
          <c:order val="4"/>
          <c:tx>
            <c:strRef>
              <c:f>tabela!$B$177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tabela!$C$172:$L$172</c:f>
              <c:strCache>
                <c:ptCount val="10"/>
                <c:pt idx="0">
                  <c:v>Modernizacja stanowisk pracy, w tym poprawa ergonomii i narzędzi</c:v>
                </c:pt>
                <c:pt idx="1">
                  <c:v>Automatyzacja „wspomagająca” pracownika (nie zastępująca)</c:v>
                </c:pt>
                <c:pt idx="2">
                  <c:v>Programy rozwijania kwalifikacji dla pracowników 50+</c:v>
                </c:pt>
                <c:pt idx="3">
                  <c:v>Zadbanie o wymianę wiedzy (mentoring, bazy wiedzy)</c:v>
                </c:pt>
                <c:pt idx="4">
                  <c:v>Wdrożenie rozwiązań cyfrowych ułatwiających organizację pracy (w tym z użyciem AI)</c:v>
                </c:pt>
                <c:pt idx="5">
                  <c:v> Wdrożenie praktyk / modeli zarządzania wiekiem w przedsiębiorstwie</c:v>
                </c:pt>
                <c:pt idx="6">
                  <c:v>Ściągnięcie do Polski większej liczby cudzoziemców do pracy</c:v>
                </c:pt>
                <c:pt idx="7">
                  <c:v>Wprowadzenie preferencji dla zatrudniania osób starszych (60+)</c:v>
                </c:pt>
                <c:pt idx="8">
                  <c:v>Zmiana sposobów zarządzania pracą, uwzględniająca efektywne zatrudnienie osób 60+</c:v>
                </c:pt>
                <c:pt idx="9">
                  <c:v>Zmiany w zakresie uwarunkowań związanych z zatrudnianiem seniorów / osób starszych - np. zdrowotne, społeczne, w zakresie dostępności</c:v>
                </c:pt>
              </c:strCache>
            </c:strRef>
          </c:cat>
          <c:val>
            <c:numRef>
              <c:f>tabela!$C$177:$L$177</c:f>
              <c:numCache>
                <c:formatCode>0%</c:formatCode>
                <c:ptCount val="10"/>
                <c:pt idx="0">
                  <c:v>0.36956521739130432</c:v>
                </c:pt>
                <c:pt idx="1">
                  <c:v>0.45652173913043476</c:v>
                </c:pt>
                <c:pt idx="2">
                  <c:v>0.21739130434782608</c:v>
                </c:pt>
                <c:pt idx="3">
                  <c:v>0.45652173913043476</c:v>
                </c:pt>
                <c:pt idx="4">
                  <c:v>0.34782608695652173</c:v>
                </c:pt>
                <c:pt idx="5">
                  <c:v>0.21739130434782608</c:v>
                </c:pt>
                <c:pt idx="6">
                  <c:v>0.30434782608695654</c:v>
                </c:pt>
                <c:pt idx="7">
                  <c:v>0.2391304347826087</c:v>
                </c:pt>
                <c:pt idx="8">
                  <c:v>0.34782608695652173</c:v>
                </c:pt>
                <c:pt idx="9">
                  <c:v>0.30434782608695654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0-4EA8-8115-2C15864D2B3E}"/>
            </c:ext>
          </c:extLst>
        </c:ser>
        <c:ser>
          <c:idx val="5"/>
          <c:order val="5"/>
          <c:tx>
            <c:strRef>
              <c:f>tabela!$B$178</c:f>
              <c:strCache>
                <c:ptCount val="1"/>
                <c:pt idx="0">
                  <c:v>5 bardzo wysoka przydatność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tabela!$C$172:$L$172</c:f>
              <c:strCache>
                <c:ptCount val="10"/>
                <c:pt idx="0">
                  <c:v>Modernizacja stanowisk pracy, w tym poprawa ergonomii i narzędzi</c:v>
                </c:pt>
                <c:pt idx="1">
                  <c:v>Automatyzacja „wspomagająca” pracownika (nie zastępująca)</c:v>
                </c:pt>
                <c:pt idx="2">
                  <c:v>Programy rozwijania kwalifikacji dla pracowników 50+</c:v>
                </c:pt>
                <c:pt idx="3">
                  <c:v>Zadbanie o wymianę wiedzy (mentoring, bazy wiedzy)</c:v>
                </c:pt>
                <c:pt idx="4">
                  <c:v>Wdrożenie rozwiązań cyfrowych ułatwiających organizację pracy (w tym z użyciem AI)</c:v>
                </c:pt>
                <c:pt idx="5">
                  <c:v> Wdrożenie praktyk / modeli zarządzania wiekiem w przedsiębiorstwie</c:v>
                </c:pt>
                <c:pt idx="6">
                  <c:v>Ściągnięcie do Polski większej liczby cudzoziemców do pracy</c:v>
                </c:pt>
                <c:pt idx="7">
                  <c:v>Wprowadzenie preferencji dla zatrudniania osób starszych (60+)</c:v>
                </c:pt>
                <c:pt idx="8">
                  <c:v>Zmiana sposobów zarządzania pracą, uwzględniająca efektywne zatrudnienie osób 60+</c:v>
                </c:pt>
                <c:pt idx="9">
                  <c:v>Zmiany w zakresie uwarunkowań związanych z zatrudnianiem seniorów / osób starszych - np. zdrowotne, społeczne, w zakresie dostępności</c:v>
                </c:pt>
              </c:strCache>
            </c:strRef>
          </c:cat>
          <c:val>
            <c:numRef>
              <c:f>tabela!$C$178:$L$178</c:f>
              <c:numCache>
                <c:formatCode>0%</c:formatCode>
                <c:ptCount val="10"/>
                <c:pt idx="0">
                  <c:v>0.17391304347826086</c:v>
                </c:pt>
                <c:pt idx="1">
                  <c:v>0.34782608695652173</c:v>
                </c:pt>
                <c:pt idx="2">
                  <c:v>0.43478260869565216</c:v>
                </c:pt>
                <c:pt idx="3">
                  <c:v>0.30434782608695654</c:v>
                </c:pt>
                <c:pt idx="4">
                  <c:v>0.32608695652173914</c:v>
                </c:pt>
                <c:pt idx="5">
                  <c:v>0.30434782608695654</c:v>
                </c:pt>
                <c:pt idx="6">
                  <c:v>0.2391304347826087</c:v>
                </c:pt>
                <c:pt idx="7">
                  <c:v>0.39130434782608697</c:v>
                </c:pt>
                <c:pt idx="8">
                  <c:v>0.32608695652173914</c:v>
                </c:pt>
                <c:pt idx="9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B0-4EA8-8115-2C15864D2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9153823"/>
        <c:axId val="1"/>
      </c:barChart>
      <c:catAx>
        <c:axId val="1869153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6915382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tabela!$B$337:$B$344</c:f>
              <c:strCache>
                <c:ptCount val="8"/>
                <c:pt idx="0">
                  <c:v>Dywersyfikacja zaopatrzenia / dostaw</c:v>
                </c:pt>
                <c:pt idx="1">
                  <c:v>Dywersyfikacja działalności (np. różne produkty, różni odbiorcy,różne rynki)</c:v>
                </c:pt>
                <c:pt idx="2">
                  <c:v>Budowane odporności infrastrukturalnej (np. własne źródła rezerwowe OZE)</c:v>
                </c:pt>
                <c:pt idx="3">
                  <c:v>Budowanie odporności finansowej</c:v>
                </c:pt>
                <c:pt idx="4">
                  <c:v>Wzmacnianie kompetencji do transformacji gospodarczej (szkolenia, doradztwo, restrukturyzacja, rebranding, znaczenie przejęć i akwizycji, itd.)</c:v>
                </c:pt>
                <c:pt idx="5">
                  <c:v>Wzmacnianie kompetencji w dostrzeganiu okazji i zagrożeń</c:v>
                </c:pt>
                <c:pt idx="6">
                  <c:v>Identyfikacja i eksploracja nisz rynkowych</c:v>
                </c:pt>
                <c:pt idx="7">
                  <c:v>Nie mam zdania, trudno powiedzieć</c:v>
                </c:pt>
              </c:strCache>
            </c:strRef>
          </c:cat>
          <c:val>
            <c:numRef>
              <c:f>tabela!$D$337:$D$344</c:f>
              <c:numCache>
                <c:formatCode>0%</c:formatCode>
                <c:ptCount val="8"/>
                <c:pt idx="0">
                  <c:v>0.25</c:v>
                </c:pt>
                <c:pt idx="1">
                  <c:v>0.21590909090909091</c:v>
                </c:pt>
                <c:pt idx="2">
                  <c:v>0.15909090909090909</c:v>
                </c:pt>
                <c:pt idx="3">
                  <c:v>0.11363636363636363</c:v>
                </c:pt>
                <c:pt idx="4">
                  <c:v>0.11363636363636363</c:v>
                </c:pt>
                <c:pt idx="5">
                  <c:v>5.6818181818181816E-2</c:v>
                </c:pt>
                <c:pt idx="6">
                  <c:v>4.5454545454545456E-2</c:v>
                </c:pt>
                <c:pt idx="7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3-46AF-8413-2BAE39EF3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145552"/>
        <c:axId val="85146512"/>
      </c:barChart>
      <c:catAx>
        <c:axId val="8514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146512"/>
        <c:crosses val="autoZero"/>
        <c:auto val="1"/>
        <c:lblAlgn val="ctr"/>
        <c:lblOffset val="100"/>
        <c:noMultiLvlLbl val="0"/>
      </c:catAx>
      <c:valAx>
        <c:axId val="85146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14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tabela!$B$308</c:f>
              <c:strCache>
                <c:ptCount val="1"/>
                <c:pt idx="0">
                  <c:v>Bardzo wysoki priorytet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tabela!$A$309:$A$315</c:f>
              <c:strCache>
                <c:ptCount val="7"/>
                <c:pt idx="0">
                  <c:v>Technologie robotyczne (mechanika+elektronika+informatyka)</c:v>
                </c:pt>
                <c:pt idx="1">
                  <c:v>Technologie związane z cyberbezpieczeństwem</c:v>
                </c:pt>
                <c:pt idx="2">
                  <c:v>Technologie związane ze sztuczną inteligencją</c:v>
                </c:pt>
                <c:pt idx="3">
                  <c:v>Technologie związane z gospodarką o obiegu zamkniętym</c:v>
                </c:pt>
                <c:pt idx="4">
                  <c:v>Technologie energetyczne (pro-efektywnościowe)</c:v>
                </c:pt>
                <c:pt idx="5">
                  <c:v>Technologie medyczne i biotechnologie</c:v>
                </c:pt>
                <c:pt idx="6">
                  <c:v>Technologie materiałowe, w tym nanotechnologie</c:v>
                </c:pt>
              </c:strCache>
            </c:strRef>
          </c:cat>
          <c:val>
            <c:numRef>
              <c:f>tabela!$B$309:$B$315</c:f>
              <c:numCache>
                <c:formatCode>0%</c:formatCode>
                <c:ptCount val="7"/>
                <c:pt idx="0">
                  <c:v>0.26829268292682928</c:v>
                </c:pt>
                <c:pt idx="1">
                  <c:v>0.14634146341463414</c:v>
                </c:pt>
                <c:pt idx="2">
                  <c:v>0.14634146341463414</c:v>
                </c:pt>
                <c:pt idx="3">
                  <c:v>9.7560975609756101E-2</c:v>
                </c:pt>
                <c:pt idx="4">
                  <c:v>0.21951219512195122</c:v>
                </c:pt>
                <c:pt idx="5">
                  <c:v>9.7560975609756101E-2</c:v>
                </c:pt>
                <c:pt idx="6">
                  <c:v>2.4390243902439025E-2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3-459D-BC4E-4442526B2814}"/>
            </c:ext>
          </c:extLst>
        </c:ser>
        <c:ser>
          <c:idx val="1"/>
          <c:order val="1"/>
          <c:tx>
            <c:strRef>
              <c:f>tabela!$H$308</c:f>
              <c:strCache>
                <c:ptCount val="1"/>
                <c:pt idx="0">
                  <c:v>Bardzo niski  priorytet)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tabela!$A$309:$A$315</c:f>
              <c:strCache>
                <c:ptCount val="7"/>
                <c:pt idx="0">
                  <c:v>Technologie robotyczne (mechanika+elektronika+informatyka)</c:v>
                </c:pt>
                <c:pt idx="1">
                  <c:v>Technologie związane z cyberbezpieczeństwem</c:v>
                </c:pt>
                <c:pt idx="2">
                  <c:v>Technologie związane ze sztuczną inteligencją</c:v>
                </c:pt>
                <c:pt idx="3">
                  <c:v>Technologie związane z gospodarką o obiegu zamkniętym</c:v>
                </c:pt>
                <c:pt idx="4">
                  <c:v>Technologie energetyczne (pro-efektywnościowe)</c:v>
                </c:pt>
                <c:pt idx="5">
                  <c:v>Technologie medyczne i biotechnologie</c:v>
                </c:pt>
                <c:pt idx="6">
                  <c:v>Technologie materiałowe, w tym nanotechnologie</c:v>
                </c:pt>
              </c:strCache>
            </c:strRef>
          </c:cat>
          <c:val>
            <c:numRef>
              <c:f>tabela!$H$309:$H$315</c:f>
              <c:numCache>
                <c:formatCode>0%</c:formatCode>
                <c:ptCount val="7"/>
                <c:pt idx="0">
                  <c:v>2.4390243902439025E-2</c:v>
                </c:pt>
                <c:pt idx="1">
                  <c:v>0.14634146341463414</c:v>
                </c:pt>
                <c:pt idx="2">
                  <c:v>4.878048780487805E-2</c:v>
                </c:pt>
                <c:pt idx="3">
                  <c:v>0.3902439024390244</c:v>
                </c:pt>
                <c:pt idx="4">
                  <c:v>4.878048780487805E-2</c:v>
                </c:pt>
                <c:pt idx="5">
                  <c:v>9.7560975609756101E-2</c:v>
                </c:pt>
                <c:pt idx="6">
                  <c:v>0.24390243902439024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3-459D-BC4E-4442526B2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9"/>
        <c:axId val="896335680"/>
        <c:axId val="896341440"/>
      </c:barChart>
      <c:catAx>
        <c:axId val="89633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6341440"/>
        <c:crosses val="autoZero"/>
        <c:auto val="1"/>
        <c:lblAlgn val="ctr"/>
        <c:lblOffset val="100"/>
        <c:noMultiLvlLbl val="0"/>
      </c:catAx>
      <c:valAx>
        <c:axId val="89634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63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tabela!$B$382</c:f>
              <c:strCache>
                <c:ptCount val="1"/>
                <c:pt idx="0">
                  <c:v>Ranga 1 (bardzo niski priorytet)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tabela!$A$383:$A$388</c:f>
              <c:strCache>
                <c:ptCount val="6"/>
                <c:pt idx="0">
                  <c:v>Ułatwianie dostępu do źródeł finansowania inwestycji,</c:v>
                </c:pt>
                <c:pt idx="1">
                  <c:v>Redukcja ryzyka w prowadzeniu biznesu (gwarancje),</c:v>
                </c:pt>
                <c:pt idx="2">
                  <c:v>Rozwój kompetencji zarządczych (menedżerskich, foresightowych),</c:v>
                </c:pt>
                <c:pt idx="3">
                  <c:v>Rozwój specjalistycznych kompetencji u pracowników)</c:v>
                </c:pt>
                <c:pt idx="4">
                  <c:v>Tworzenie i koordynacja funkcjonowania ekosystemów wspierania przedsiębiorczości, eksportu, współpracy branżowej</c:v>
                </c:pt>
                <c:pt idx="5">
                  <c:v>Wspieranie rozwiązań zachęcających do testowania / eksperymentowania w zakresie nowych rozwiązań biznesowych (np. pilotaże / testowanie rynkowe, cyfrowy bliźniak).</c:v>
                </c:pt>
              </c:strCache>
            </c:strRef>
          </c:cat>
          <c:val>
            <c:numRef>
              <c:f>tabela!$B$383:$B$388</c:f>
              <c:numCache>
                <c:formatCode>0%</c:formatCode>
                <c:ptCount val="6"/>
                <c:pt idx="0">
                  <c:v>0.21951219512195122</c:v>
                </c:pt>
                <c:pt idx="1">
                  <c:v>0.12195121951219512</c:v>
                </c:pt>
                <c:pt idx="2">
                  <c:v>0.17073170731707318</c:v>
                </c:pt>
                <c:pt idx="3">
                  <c:v>0.12195121951219512</c:v>
                </c:pt>
                <c:pt idx="4">
                  <c:v>0.12195121951219512</c:v>
                </c:pt>
                <c:pt idx="5">
                  <c:v>0.24390243902439024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A-4BC5-B526-01A04E6EE70E}"/>
            </c:ext>
          </c:extLst>
        </c:ser>
        <c:ser>
          <c:idx val="1"/>
          <c:order val="1"/>
          <c:tx>
            <c:strRef>
              <c:f>tabela!$C$382</c:f>
              <c:strCache>
                <c:ptCount val="1"/>
                <c:pt idx="0">
                  <c:v>Ranga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tabela!$A$383:$A$388</c:f>
              <c:strCache>
                <c:ptCount val="6"/>
                <c:pt idx="0">
                  <c:v>Ułatwianie dostępu do źródeł finansowania inwestycji,</c:v>
                </c:pt>
                <c:pt idx="1">
                  <c:v>Redukcja ryzyka w prowadzeniu biznesu (gwarancje),</c:v>
                </c:pt>
                <c:pt idx="2">
                  <c:v>Rozwój kompetencji zarządczych (menedżerskich, foresightowych),</c:v>
                </c:pt>
                <c:pt idx="3">
                  <c:v>Rozwój specjalistycznych kompetencji u pracowników)</c:v>
                </c:pt>
                <c:pt idx="4">
                  <c:v>Tworzenie i koordynacja funkcjonowania ekosystemów wspierania przedsiębiorczości, eksportu, współpracy branżowej</c:v>
                </c:pt>
                <c:pt idx="5">
                  <c:v>Wspieranie rozwiązań zachęcających do testowania / eksperymentowania w zakresie nowych rozwiązań biznesowych (np. pilotaże / testowanie rynkowe, cyfrowy bliźniak).</c:v>
                </c:pt>
              </c:strCache>
            </c:strRef>
          </c:cat>
          <c:val>
            <c:numRef>
              <c:f>tabela!$C$383:$C$388</c:f>
              <c:numCache>
                <c:formatCode>0%</c:formatCode>
                <c:ptCount val="6"/>
                <c:pt idx="0">
                  <c:v>0.17073170731707318</c:v>
                </c:pt>
                <c:pt idx="1">
                  <c:v>0.1951219512195122</c:v>
                </c:pt>
                <c:pt idx="2">
                  <c:v>7.3170731707317069E-2</c:v>
                </c:pt>
                <c:pt idx="3">
                  <c:v>0.17073170731707318</c:v>
                </c:pt>
                <c:pt idx="4">
                  <c:v>0.24390243902439024</c:v>
                </c:pt>
                <c:pt idx="5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A-4BC5-B526-01A04E6EE70E}"/>
            </c:ext>
          </c:extLst>
        </c:ser>
        <c:ser>
          <c:idx val="2"/>
          <c:order val="2"/>
          <c:tx>
            <c:strRef>
              <c:f>tabela!$D$382</c:f>
              <c:strCache>
                <c:ptCount val="1"/>
                <c:pt idx="0">
                  <c:v>Ranga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tabela!$A$383:$A$388</c:f>
              <c:strCache>
                <c:ptCount val="6"/>
                <c:pt idx="0">
                  <c:v>Ułatwianie dostępu do źródeł finansowania inwestycji,</c:v>
                </c:pt>
                <c:pt idx="1">
                  <c:v>Redukcja ryzyka w prowadzeniu biznesu (gwarancje),</c:v>
                </c:pt>
                <c:pt idx="2">
                  <c:v>Rozwój kompetencji zarządczych (menedżerskich, foresightowych),</c:v>
                </c:pt>
                <c:pt idx="3">
                  <c:v>Rozwój specjalistycznych kompetencji u pracowników)</c:v>
                </c:pt>
                <c:pt idx="4">
                  <c:v>Tworzenie i koordynacja funkcjonowania ekosystemów wspierania przedsiębiorczości, eksportu, współpracy branżowej</c:v>
                </c:pt>
                <c:pt idx="5">
                  <c:v>Wspieranie rozwiązań zachęcających do testowania / eksperymentowania w zakresie nowych rozwiązań biznesowych (np. pilotaże / testowanie rynkowe, cyfrowy bliźniak).</c:v>
                </c:pt>
              </c:strCache>
            </c:strRef>
          </c:cat>
          <c:val>
            <c:numRef>
              <c:f>tabela!$D$383:$D$388</c:f>
              <c:numCache>
                <c:formatCode>0%</c:formatCode>
                <c:ptCount val="6"/>
                <c:pt idx="0">
                  <c:v>7.3170731707317069E-2</c:v>
                </c:pt>
                <c:pt idx="1">
                  <c:v>9.7560975609756101E-2</c:v>
                </c:pt>
                <c:pt idx="2">
                  <c:v>0.21951219512195122</c:v>
                </c:pt>
                <c:pt idx="3">
                  <c:v>0.21951219512195122</c:v>
                </c:pt>
                <c:pt idx="4">
                  <c:v>0.1951219512195122</c:v>
                </c:pt>
                <c:pt idx="5">
                  <c:v>0.1951219512195122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A-4BC5-B526-01A04E6EE70E}"/>
            </c:ext>
          </c:extLst>
        </c:ser>
        <c:ser>
          <c:idx val="3"/>
          <c:order val="3"/>
          <c:tx>
            <c:strRef>
              <c:f>tabela!$E$382</c:f>
              <c:strCache>
                <c:ptCount val="1"/>
                <c:pt idx="0">
                  <c:v>Ranga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tabela!$A$383:$A$388</c:f>
              <c:strCache>
                <c:ptCount val="6"/>
                <c:pt idx="0">
                  <c:v>Ułatwianie dostępu do źródeł finansowania inwestycji,</c:v>
                </c:pt>
                <c:pt idx="1">
                  <c:v>Redukcja ryzyka w prowadzeniu biznesu (gwarancje),</c:v>
                </c:pt>
                <c:pt idx="2">
                  <c:v>Rozwój kompetencji zarządczych (menedżerskich, foresightowych),</c:v>
                </c:pt>
                <c:pt idx="3">
                  <c:v>Rozwój specjalistycznych kompetencji u pracowników)</c:v>
                </c:pt>
                <c:pt idx="4">
                  <c:v>Tworzenie i koordynacja funkcjonowania ekosystemów wspierania przedsiębiorczości, eksportu, współpracy branżowej</c:v>
                </c:pt>
                <c:pt idx="5">
                  <c:v>Wspieranie rozwiązań zachęcających do testowania / eksperymentowania w zakresie nowych rozwiązań biznesowych (np. pilotaże / testowanie rynkowe, cyfrowy bliźniak).</c:v>
                </c:pt>
              </c:strCache>
            </c:strRef>
          </c:cat>
          <c:val>
            <c:numRef>
              <c:f>tabela!$E$383:$E$388</c:f>
              <c:numCache>
                <c:formatCode>0%</c:formatCode>
                <c:ptCount val="6"/>
                <c:pt idx="0">
                  <c:v>0.17499999999999999</c:v>
                </c:pt>
                <c:pt idx="1">
                  <c:v>0.15</c:v>
                </c:pt>
                <c:pt idx="2">
                  <c:v>0.22500000000000001</c:v>
                </c:pt>
                <c:pt idx="3">
                  <c:v>0.17499999999999999</c:v>
                </c:pt>
                <c:pt idx="4">
                  <c:v>0.15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1A-4BC5-B526-01A04E6EE70E}"/>
            </c:ext>
          </c:extLst>
        </c:ser>
        <c:ser>
          <c:idx val="4"/>
          <c:order val="4"/>
          <c:tx>
            <c:strRef>
              <c:f>tabela!$F$382</c:f>
              <c:strCache>
                <c:ptCount val="1"/>
                <c:pt idx="0">
                  <c:v>Ranga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tabela!$A$383:$A$388</c:f>
              <c:strCache>
                <c:ptCount val="6"/>
                <c:pt idx="0">
                  <c:v>Ułatwianie dostępu do źródeł finansowania inwestycji,</c:v>
                </c:pt>
                <c:pt idx="1">
                  <c:v>Redukcja ryzyka w prowadzeniu biznesu (gwarancje),</c:v>
                </c:pt>
                <c:pt idx="2">
                  <c:v>Rozwój kompetencji zarządczych (menedżerskich, foresightowych),</c:v>
                </c:pt>
                <c:pt idx="3">
                  <c:v>Rozwój specjalistycznych kompetencji u pracowników)</c:v>
                </c:pt>
                <c:pt idx="4">
                  <c:v>Tworzenie i koordynacja funkcjonowania ekosystemów wspierania przedsiębiorczości, eksportu, współpracy branżowej</c:v>
                </c:pt>
                <c:pt idx="5">
                  <c:v>Wspieranie rozwiązań zachęcających do testowania / eksperymentowania w zakresie nowych rozwiązań biznesowych (np. pilotaże / testowanie rynkowe, cyfrowy bliźniak).</c:v>
                </c:pt>
              </c:strCache>
            </c:strRef>
          </c:cat>
          <c:val>
            <c:numRef>
              <c:f>tabela!$F$383:$F$388</c:f>
              <c:numCache>
                <c:formatCode>0%</c:formatCode>
                <c:ptCount val="6"/>
                <c:pt idx="0">
                  <c:v>0.2</c:v>
                </c:pt>
                <c:pt idx="1">
                  <c:v>0.17499999999999999</c:v>
                </c:pt>
                <c:pt idx="2">
                  <c:v>0.17499999999999999</c:v>
                </c:pt>
                <c:pt idx="3">
                  <c:v>0.22500000000000001</c:v>
                </c:pt>
                <c:pt idx="4">
                  <c:v>0.1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1A-4BC5-B526-01A04E6EE70E}"/>
            </c:ext>
          </c:extLst>
        </c:ser>
        <c:ser>
          <c:idx val="5"/>
          <c:order val="5"/>
          <c:tx>
            <c:strRef>
              <c:f>tabela!$G$382</c:f>
              <c:strCache>
                <c:ptCount val="1"/>
                <c:pt idx="0">
                  <c:v>Ranga 6 (bardzo wysoki priorytet)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tabela!$A$383:$A$388</c:f>
              <c:strCache>
                <c:ptCount val="6"/>
                <c:pt idx="0">
                  <c:v>Ułatwianie dostępu do źródeł finansowania inwestycji,</c:v>
                </c:pt>
                <c:pt idx="1">
                  <c:v>Redukcja ryzyka w prowadzeniu biznesu (gwarancje),</c:v>
                </c:pt>
                <c:pt idx="2">
                  <c:v>Rozwój kompetencji zarządczych (menedżerskich, foresightowych),</c:v>
                </c:pt>
                <c:pt idx="3">
                  <c:v>Rozwój specjalistycznych kompetencji u pracowników)</c:v>
                </c:pt>
                <c:pt idx="4">
                  <c:v>Tworzenie i koordynacja funkcjonowania ekosystemów wspierania przedsiębiorczości, eksportu, współpracy branżowej</c:v>
                </c:pt>
                <c:pt idx="5">
                  <c:v>Wspieranie rozwiązań zachęcających do testowania / eksperymentowania w zakresie nowych rozwiązań biznesowych (np. pilotaże / testowanie rynkowe, cyfrowy bliźniak).</c:v>
                </c:pt>
              </c:strCache>
            </c:strRef>
          </c:cat>
          <c:val>
            <c:numRef>
              <c:f>tabela!$G$383:$G$388</c:f>
              <c:numCache>
                <c:formatCode>0%</c:formatCode>
                <c:ptCount val="6"/>
                <c:pt idx="0">
                  <c:v>0.15</c:v>
                </c:pt>
                <c:pt idx="1">
                  <c:v>0.25</c:v>
                </c:pt>
                <c:pt idx="2">
                  <c:v>0.15</c:v>
                </c:pt>
                <c:pt idx="3">
                  <c:v>0.1</c:v>
                </c:pt>
                <c:pt idx="4">
                  <c:v>0.17499999999999999</c:v>
                </c:pt>
                <c:pt idx="5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1A-4BC5-B526-01A04E6E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9535600"/>
        <c:axId val="89545200"/>
      </c:barChart>
      <c:catAx>
        <c:axId val="8953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545200"/>
        <c:crosses val="autoZero"/>
        <c:auto val="1"/>
        <c:lblAlgn val="ctr"/>
        <c:lblOffset val="100"/>
        <c:noMultiLvlLbl val="0"/>
      </c:catAx>
      <c:valAx>
        <c:axId val="8954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53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11251427111961"/>
          <c:y val="0.88290798825680117"/>
          <c:w val="0.68777486230961837"/>
          <c:h val="5.6657629708548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BB557-2BA2-4935-AEB4-C23CFB18A35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8FC67A-8084-4177-8C06-E342EC0FDB7F}">
      <dgm:prSet phldrT="[Tekst]" phldr="0"/>
      <dgm:spPr/>
      <dgm:t>
        <a:bodyPr/>
        <a:lstStyle/>
        <a:p>
          <a:r>
            <a:rPr lang="pl-PL" dirty="0"/>
            <a:t>Cele badania</a:t>
          </a:r>
        </a:p>
      </dgm:t>
    </dgm:pt>
    <dgm:pt modelId="{9C461739-2DB5-44BF-98CA-BF03666DA0CF}" type="parTrans" cxnId="{6E4A3244-76DF-46D1-AF4F-1CBEBBE1DD62}">
      <dgm:prSet/>
      <dgm:spPr/>
      <dgm:t>
        <a:bodyPr/>
        <a:lstStyle/>
        <a:p>
          <a:endParaRPr lang="pl-PL"/>
        </a:p>
      </dgm:t>
    </dgm:pt>
    <dgm:pt modelId="{B8030F4D-F3DF-4145-A167-994D78FEC7E7}" type="sibTrans" cxnId="{6E4A3244-76DF-46D1-AF4F-1CBEBBE1DD62}">
      <dgm:prSet/>
      <dgm:spPr/>
      <dgm:t>
        <a:bodyPr/>
        <a:lstStyle/>
        <a:p>
          <a:endParaRPr lang="pl-PL"/>
        </a:p>
      </dgm:t>
    </dgm:pt>
    <dgm:pt modelId="{F7985C04-A01C-4F10-B3A1-3BEB27CF2FA6}">
      <dgm:prSet phldrT="[Tekst]" phldr="0"/>
      <dgm:spPr/>
      <dgm:t>
        <a:bodyPr/>
        <a:lstStyle/>
        <a:p>
          <a:r>
            <a:rPr lang="pl-PL" dirty="0"/>
            <a:t>Diagnoza – kluczowe problemy</a:t>
          </a:r>
        </a:p>
      </dgm:t>
    </dgm:pt>
    <dgm:pt modelId="{61F414FD-743F-4FF9-9F1B-50AD92FABBF3}" type="parTrans" cxnId="{530DA752-9351-4917-A9A5-72F1F037C427}">
      <dgm:prSet/>
      <dgm:spPr/>
      <dgm:t>
        <a:bodyPr/>
        <a:lstStyle/>
        <a:p>
          <a:endParaRPr lang="pl-PL"/>
        </a:p>
      </dgm:t>
    </dgm:pt>
    <dgm:pt modelId="{CEA24439-F71B-47EC-A281-FD8FA153F13C}" type="sibTrans" cxnId="{530DA752-9351-4917-A9A5-72F1F037C427}">
      <dgm:prSet/>
      <dgm:spPr/>
      <dgm:t>
        <a:bodyPr/>
        <a:lstStyle/>
        <a:p>
          <a:endParaRPr lang="pl-PL"/>
        </a:p>
      </dgm:t>
    </dgm:pt>
    <dgm:pt modelId="{696B5944-35C3-4686-96E5-60C5AE937258}">
      <dgm:prSet phldrT="[Tekst]" phldr="0"/>
      <dgm:spPr/>
      <dgm:t>
        <a:bodyPr/>
        <a:lstStyle/>
        <a:p>
          <a:r>
            <a:rPr lang="pl-PL" dirty="0"/>
            <a:t>Scenariusze tematyczne interwencji (logika identyfikacji scenariuszy)</a:t>
          </a:r>
        </a:p>
      </dgm:t>
    </dgm:pt>
    <dgm:pt modelId="{A5D575FC-2E77-495F-93F7-1655675CC993}" type="parTrans" cxnId="{2EAACAEA-A033-4106-8CDF-8A574B417850}">
      <dgm:prSet/>
      <dgm:spPr/>
      <dgm:t>
        <a:bodyPr/>
        <a:lstStyle/>
        <a:p>
          <a:endParaRPr lang="pl-PL"/>
        </a:p>
      </dgm:t>
    </dgm:pt>
    <dgm:pt modelId="{E86DF9D4-8D20-441C-99D9-9CE32F455826}" type="sibTrans" cxnId="{2EAACAEA-A033-4106-8CDF-8A574B417850}">
      <dgm:prSet/>
      <dgm:spPr/>
      <dgm:t>
        <a:bodyPr/>
        <a:lstStyle/>
        <a:p>
          <a:endParaRPr lang="pl-PL"/>
        </a:p>
      </dgm:t>
    </dgm:pt>
    <dgm:pt modelId="{0B76A493-3E6C-495E-B161-2584D92A9011}">
      <dgm:prSet phldrT="[Tekst]" phldr="0"/>
      <dgm:spPr/>
      <dgm:t>
        <a:bodyPr/>
        <a:lstStyle/>
        <a:p>
          <a:r>
            <a:rPr lang="pl-PL" dirty="0"/>
            <a:t>Scenariusz 1: wsparcie w zakresie rozwoju innowacyjność (B+R+I)</a:t>
          </a:r>
        </a:p>
      </dgm:t>
    </dgm:pt>
    <dgm:pt modelId="{265C6DE6-2F12-42E5-A991-4B7A34D98A95}" type="parTrans" cxnId="{128D33FD-44A8-471C-AA5F-10AEF90344D7}">
      <dgm:prSet/>
      <dgm:spPr/>
      <dgm:t>
        <a:bodyPr/>
        <a:lstStyle/>
        <a:p>
          <a:endParaRPr lang="pl-PL"/>
        </a:p>
      </dgm:t>
    </dgm:pt>
    <dgm:pt modelId="{EAD95DD9-213F-4A7A-BA04-BED2E7D13364}" type="sibTrans" cxnId="{128D33FD-44A8-471C-AA5F-10AEF90344D7}">
      <dgm:prSet/>
      <dgm:spPr/>
      <dgm:t>
        <a:bodyPr/>
        <a:lstStyle/>
        <a:p>
          <a:endParaRPr lang="pl-PL"/>
        </a:p>
      </dgm:t>
    </dgm:pt>
    <dgm:pt modelId="{93ED7088-0FFA-472D-BB98-75D223D5E3E2}">
      <dgm:prSet phldrT="[Tekst]" phldr="0"/>
      <dgm:spPr/>
      <dgm:t>
        <a:bodyPr/>
        <a:lstStyle/>
        <a:p>
          <a:r>
            <a:rPr lang="pl-PL" dirty="0"/>
            <a:t>Scenariusz 2: wsparcie w zakresie rozwoju ekosystemu przedsiębiorczości </a:t>
          </a:r>
        </a:p>
      </dgm:t>
    </dgm:pt>
    <dgm:pt modelId="{04EE7509-32BF-4BB2-93CA-B4D1A106D72C}" type="parTrans" cxnId="{BC26C1A1-5A7E-4DF2-9374-10A202E2C070}">
      <dgm:prSet/>
      <dgm:spPr/>
      <dgm:t>
        <a:bodyPr/>
        <a:lstStyle/>
        <a:p>
          <a:endParaRPr lang="pl-PL"/>
        </a:p>
      </dgm:t>
    </dgm:pt>
    <dgm:pt modelId="{6133E858-4593-4C51-ADAA-30B7C231B281}" type="sibTrans" cxnId="{BC26C1A1-5A7E-4DF2-9374-10A202E2C070}">
      <dgm:prSet/>
      <dgm:spPr/>
      <dgm:t>
        <a:bodyPr/>
        <a:lstStyle/>
        <a:p>
          <a:endParaRPr lang="pl-PL"/>
        </a:p>
      </dgm:t>
    </dgm:pt>
    <dgm:pt modelId="{1EF9353D-7836-4095-9E7C-84F4ACF3E949}">
      <dgm:prSet phldrT="[Tekst]" phldr="0"/>
      <dgm:spPr/>
      <dgm:t>
        <a:bodyPr/>
        <a:lstStyle/>
        <a:p>
          <a:r>
            <a:rPr lang="pl-PL" dirty="0"/>
            <a:t>Scenariusz 3: wsparcie w zakresie transformacji cyfrowej</a:t>
          </a:r>
        </a:p>
      </dgm:t>
    </dgm:pt>
    <dgm:pt modelId="{B00B01F9-9EA2-4009-BADB-EB8FA20D1078}" type="parTrans" cxnId="{B454AE69-FA45-4536-ABDC-3FF380B8F78D}">
      <dgm:prSet/>
      <dgm:spPr/>
      <dgm:t>
        <a:bodyPr/>
        <a:lstStyle/>
        <a:p>
          <a:endParaRPr lang="pl-PL"/>
        </a:p>
      </dgm:t>
    </dgm:pt>
    <dgm:pt modelId="{B15A1E44-5B68-4117-9037-CD1FA698F714}" type="sibTrans" cxnId="{B454AE69-FA45-4536-ABDC-3FF380B8F78D}">
      <dgm:prSet/>
      <dgm:spPr/>
      <dgm:t>
        <a:bodyPr/>
        <a:lstStyle/>
        <a:p>
          <a:endParaRPr lang="pl-PL"/>
        </a:p>
      </dgm:t>
    </dgm:pt>
    <dgm:pt modelId="{F893E7CD-A77B-45D8-B9E5-2D44760A3057}">
      <dgm:prSet phldrT="[Tekst]" phldr="0"/>
      <dgm:spPr/>
      <dgm:t>
        <a:bodyPr/>
        <a:lstStyle/>
        <a:p>
          <a:r>
            <a:rPr lang="pl-PL" dirty="0"/>
            <a:t>Scenariusz 4: wsparcie w zakresie transformacji zielonej</a:t>
          </a:r>
        </a:p>
      </dgm:t>
    </dgm:pt>
    <dgm:pt modelId="{71DA7856-A1E9-4909-9E49-F8E6404DAE9E}" type="parTrans" cxnId="{B9C05A5D-C004-4D06-8203-37C70798091D}">
      <dgm:prSet/>
      <dgm:spPr/>
      <dgm:t>
        <a:bodyPr/>
        <a:lstStyle/>
        <a:p>
          <a:endParaRPr lang="pl-PL"/>
        </a:p>
      </dgm:t>
    </dgm:pt>
    <dgm:pt modelId="{9228DBCC-1239-4897-91D1-94743370DBD8}" type="sibTrans" cxnId="{B9C05A5D-C004-4D06-8203-37C70798091D}">
      <dgm:prSet/>
      <dgm:spPr/>
      <dgm:t>
        <a:bodyPr/>
        <a:lstStyle/>
        <a:p>
          <a:endParaRPr lang="pl-PL"/>
        </a:p>
      </dgm:t>
    </dgm:pt>
    <dgm:pt modelId="{8A989F34-7A3D-4508-8782-1EFD0D5747A8}" type="pres">
      <dgm:prSet presAssocID="{9ADBB557-2BA2-4935-AEB4-C23CFB18A35F}" presName="Name0" presStyleCnt="0">
        <dgm:presLayoutVars>
          <dgm:chMax val="7"/>
          <dgm:chPref val="7"/>
          <dgm:dir/>
        </dgm:presLayoutVars>
      </dgm:prSet>
      <dgm:spPr/>
    </dgm:pt>
    <dgm:pt modelId="{9195A05F-1596-4B64-8808-E93437C0AC95}" type="pres">
      <dgm:prSet presAssocID="{9ADBB557-2BA2-4935-AEB4-C23CFB18A35F}" presName="Name1" presStyleCnt="0"/>
      <dgm:spPr/>
    </dgm:pt>
    <dgm:pt modelId="{428511A0-06D9-4751-B3AE-B349F5A2AC77}" type="pres">
      <dgm:prSet presAssocID="{9ADBB557-2BA2-4935-AEB4-C23CFB18A35F}" presName="cycle" presStyleCnt="0"/>
      <dgm:spPr/>
    </dgm:pt>
    <dgm:pt modelId="{9324A125-79CE-4A2D-8B20-2E73096C308D}" type="pres">
      <dgm:prSet presAssocID="{9ADBB557-2BA2-4935-AEB4-C23CFB18A35F}" presName="srcNode" presStyleLbl="node1" presStyleIdx="0" presStyleCnt="7"/>
      <dgm:spPr/>
    </dgm:pt>
    <dgm:pt modelId="{7FE77BF3-7158-455A-BE99-FF6C06FB70E1}" type="pres">
      <dgm:prSet presAssocID="{9ADBB557-2BA2-4935-AEB4-C23CFB18A35F}" presName="conn" presStyleLbl="parChTrans1D2" presStyleIdx="0" presStyleCnt="1"/>
      <dgm:spPr/>
    </dgm:pt>
    <dgm:pt modelId="{A251B7FD-2FAB-4AC4-93A9-BB4E162B3940}" type="pres">
      <dgm:prSet presAssocID="{9ADBB557-2BA2-4935-AEB4-C23CFB18A35F}" presName="extraNode" presStyleLbl="node1" presStyleIdx="0" presStyleCnt="7"/>
      <dgm:spPr/>
    </dgm:pt>
    <dgm:pt modelId="{E8F9A94D-3F91-47F2-88C2-B806717208E6}" type="pres">
      <dgm:prSet presAssocID="{9ADBB557-2BA2-4935-AEB4-C23CFB18A35F}" presName="dstNode" presStyleLbl="node1" presStyleIdx="0" presStyleCnt="7"/>
      <dgm:spPr/>
    </dgm:pt>
    <dgm:pt modelId="{4FC6DB95-0826-43DB-A6C6-9F69F6469DB5}" type="pres">
      <dgm:prSet presAssocID="{2A8FC67A-8084-4177-8C06-E342EC0FDB7F}" presName="text_1" presStyleLbl="node1" presStyleIdx="0" presStyleCnt="7">
        <dgm:presLayoutVars>
          <dgm:bulletEnabled val="1"/>
        </dgm:presLayoutVars>
      </dgm:prSet>
      <dgm:spPr/>
    </dgm:pt>
    <dgm:pt modelId="{06A571F8-50F9-4228-966F-CEC6F35D3FA6}" type="pres">
      <dgm:prSet presAssocID="{2A8FC67A-8084-4177-8C06-E342EC0FDB7F}" presName="accent_1" presStyleCnt="0"/>
      <dgm:spPr/>
    </dgm:pt>
    <dgm:pt modelId="{D8022AF5-7D2D-4F31-A364-63964C088B33}" type="pres">
      <dgm:prSet presAssocID="{2A8FC67A-8084-4177-8C06-E342EC0FDB7F}" presName="accentRepeatNode" presStyleLbl="solidFgAcc1" presStyleIdx="0" presStyleCnt="7"/>
      <dgm:spPr/>
    </dgm:pt>
    <dgm:pt modelId="{12FDEFF0-E059-4516-9A34-79E1117D5718}" type="pres">
      <dgm:prSet presAssocID="{F7985C04-A01C-4F10-B3A1-3BEB27CF2FA6}" presName="text_2" presStyleLbl="node1" presStyleIdx="1" presStyleCnt="7">
        <dgm:presLayoutVars>
          <dgm:bulletEnabled val="1"/>
        </dgm:presLayoutVars>
      </dgm:prSet>
      <dgm:spPr/>
    </dgm:pt>
    <dgm:pt modelId="{FE628268-6201-4C75-BBF8-9F5426E4DC3B}" type="pres">
      <dgm:prSet presAssocID="{F7985C04-A01C-4F10-B3A1-3BEB27CF2FA6}" presName="accent_2" presStyleCnt="0"/>
      <dgm:spPr/>
    </dgm:pt>
    <dgm:pt modelId="{6173ADE1-0013-4C66-A758-7F0870AF9F3C}" type="pres">
      <dgm:prSet presAssocID="{F7985C04-A01C-4F10-B3A1-3BEB27CF2FA6}" presName="accentRepeatNode" presStyleLbl="solidFgAcc1" presStyleIdx="1" presStyleCnt="7"/>
      <dgm:spPr/>
    </dgm:pt>
    <dgm:pt modelId="{352B5E60-5B6F-4D5E-A581-A6AEE9182216}" type="pres">
      <dgm:prSet presAssocID="{696B5944-35C3-4686-96E5-60C5AE937258}" presName="text_3" presStyleLbl="node1" presStyleIdx="2" presStyleCnt="7">
        <dgm:presLayoutVars>
          <dgm:bulletEnabled val="1"/>
        </dgm:presLayoutVars>
      </dgm:prSet>
      <dgm:spPr/>
    </dgm:pt>
    <dgm:pt modelId="{A06B7465-F2AD-41FE-B3C0-986871852C83}" type="pres">
      <dgm:prSet presAssocID="{696B5944-35C3-4686-96E5-60C5AE937258}" presName="accent_3" presStyleCnt="0"/>
      <dgm:spPr/>
    </dgm:pt>
    <dgm:pt modelId="{E9970521-26B1-465D-B171-C972C2D5ABF0}" type="pres">
      <dgm:prSet presAssocID="{696B5944-35C3-4686-96E5-60C5AE937258}" presName="accentRepeatNode" presStyleLbl="solidFgAcc1" presStyleIdx="2" presStyleCnt="7"/>
      <dgm:spPr/>
    </dgm:pt>
    <dgm:pt modelId="{1F11D4F6-D946-4CDF-9303-EA0924A59266}" type="pres">
      <dgm:prSet presAssocID="{0B76A493-3E6C-495E-B161-2584D92A9011}" presName="text_4" presStyleLbl="node1" presStyleIdx="3" presStyleCnt="7">
        <dgm:presLayoutVars>
          <dgm:bulletEnabled val="1"/>
        </dgm:presLayoutVars>
      </dgm:prSet>
      <dgm:spPr/>
    </dgm:pt>
    <dgm:pt modelId="{889658AF-316D-4F0C-97E0-8CA3917F87D4}" type="pres">
      <dgm:prSet presAssocID="{0B76A493-3E6C-495E-B161-2584D92A9011}" presName="accent_4" presStyleCnt="0"/>
      <dgm:spPr/>
    </dgm:pt>
    <dgm:pt modelId="{DF1CEBEA-5657-46D3-A9DD-C6679992E055}" type="pres">
      <dgm:prSet presAssocID="{0B76A493-3E6C-495E-B161-2584D92A9011}" presName="accentRepeatNode" presStyleLbl="solidFgAcc1" presStyleIdx="3" presStyleCnt="7"/>
      <dgm:spPr/>
    </dgm:pt>
    <dgm:pt modelId="{0C428290-210C-432E-AE11-44CBC7BBDECF}" type="pres">
      <dgm:prSet presAssocID="{93ED7088-0FFA-472D-BB98-75D223D5E3E2}" presName="text_5" presStyleLbl="node1" presStyleIdx="4" presStyleCnt="7">
        <dgm:presLayoutVars>
          <dgm:bulletEnabled val="1"/>
        </dgm:presLayoutVars>
      </dgm:prSet>
      <dgm:spPr/>
    </dgm:pt>
    <dgm:pt modelId="{601D2533-EA76-4121-89B4-C2EB7D8E2EA2}" type="pres">
      <dgm:prSet presAssocID="{93ED7088-0FFA-472D-BB98-75D223D5E3E2}" presName="accent_5" presStyleCnt="0"/>
      <dgm:spPr/>
    </dgm:pt>
    <dgm:pt modelId="{CE2F0A05-8378-4D4C-865E-B60DF9A1C832}" type="pres">
      <dgm:prSet presAssocID="{93ED7088-0FFA-472D-BB98-75D223D5E3E2}" presName="accentRepeatNode" presStyleLbl="solidFgAcc1" presStyleIdx="4" presStyleCnt="7"/>
      <dgm:spPr/>
    </dgm:pt>
    <dgm:pt modelId="{AAA8E4D8-C1DF-4B58-90C1-8F2A559D4E3D}" type="pres">
      <dgm:prSet presAssocID="{1EF9353D-7836-4095-9E7C-84F4ACF3E949}" presName="text_6" presStyleLbl="node1" presStyleIdx="5" presStyleCnt="7">
        <dgm:presLayoutVars>
          <dgm:bulletEnabled val="1"/>
        </dgm:presLayoutVars>
      </dgm:prSet>
      <dgm:spPr/>
    </dgm:pt>
    <dgm:pt modelId="{092C269C-34A8-40D0-BA64-126EC59BCB76}" type="pres">
      <dgm:prSet presAssocID="{1EF9353D-7836-4095-9E7C-84F4ACF3E949}" presName="accent_6" presStyleCnt="0"/>
      <dgm:spPr/>
    </dgm:pt>
    <dgm:pt modelId="{09C357C4-7241-4475-8677-592CFD289F71}" type="pres">
      <dgm:prSet presAssocID="{1EF9353D-7836-4095-9E7C-84F4ACF3E949}" presName="accentRepeatNode" presStyleLbl="solidFgAcc1" presStyleIdx="5" presStyleCnt="7"/>
      <dgm:spPr/>
    </dgm:pt>
    <dgm:pt modelId="{E1C4993A-60F2-4D92-85C4-CDB871D7C56D}" type="pres">
      <dgm:prSet presAssocID="{F893E7CD-A77B-45D8-B9E5-2D44760A3057}" presName="text_7" presStyleLbl="node1" presStyleIdx="6" presStyleCnt="7">
        <dgm:presLayoutVars>
          <dgm:bulletEnabled val="1"/>
        </dgm:presLayoutVars>
      </dgm:prSet>
      <dgm:spPr/>
    </dgm:pt>
    <dgm:pt modelId="{94437747-D3CE-4968-9C5A-24D6DA6DFA8C}" type="pres">
      <dgm:prSet presAssocID="{F893E7CD-A77B-45D8-B9E5-2D44760A3057}" presName="accent_7" presStyleCnt="0"/>
      <dgm:spPr/>
    </dgm:pt>
    <dgm:pt modelId="{050F2627-7B64-4155-AA9D-8E0F0E3079AA}" type="pres">
      <dgm:prSet presAssocID="{F893E7CD-A77B-45D8-B9E5-2D44760A3057}" presName="accentRepeatNode" presStyleLbl="solidFgAcc1" presStyleIdx="6" presStyleCnt="7"/>
      <dgm:spPr/>
    </dgm:pt>
  </dgm:ptLst>
  <dgm:cxnLst>
    <dgm:cxn modelId="{F7A7B42B-A9C9-4F8C-9343-8D27A8A9CFBA}" type="presOf" srcId="{F893E7CD-A77B-45D8-B9E5-2D44760A3057}" destId="{E1C4993A-60F2-4D92-85C4-CDB871D7C56D}" srcOrd="0" destOrd="0" presId="urn:microsoft.com/office/officeart/2008/layout/VerticalCurvedList"/>
    <dgm:cxn modelId="{E8B8D330-3963-4104-B491-B9B56EE99F28}" type="presOf" srcId="{0B76A493-3E6C-495E-B161-2584D92A9011}" destId="{1F11D4F6-D946-4CDF-9303-EA0924A59266}" srcOrd="0" destOrd="0" presId="urn:microsoft.com/office/officeart/2008/layout/VerticalCurvedList"/>
    <dgm:cxn modelId="{B9C05A5D-C004-4D06-8203-37C70798091D}" srcId="{9ADBB557-2BA2-4935-AEB4-C23CFB18A35F}" destId="{F893E7CD-A77B-45D8-B9E5-2D44760A3057}" srcOrd="6" destOrd="0" parTransId="{71DA7856-A1E9-4909-9E49-F8E6404DAE9E}" sibTransId="{9228DBCC-1239-4897-91D1-94743370DBD8}"/>
    <dgm:cxn modelId="{6E4A3244-76DF-46D1-AF4F-1CBEBBE1DD62}" srcId="{9ADBB557-2BA2-4935-AEB4-C23CFB18A35F}" destId="{2A8FC67A-8084-4177-8C06-E342EC0FDB7F}" srcOrd="0" destOrd="0" parTransId="{9C461739-2DB5-44BF-98CA-BF03666DA0CF}" sibTransId="{B8030F4D-F3DF-4145-A167-994D78FEC7E7}"/>
    <dgm:cxn modelId="{B454AE69-FA45-4536-ABDC-3FF380B8F78D}" srcId="{9ADBB557-2BA2-4935-AEB4-C23CFB18A35F}" destId="{1EF9353D-7836-4095-9E7C-84F4ACF3E949}" srcOrd="5" destOrd="0" parTransId="{B00B01F9-9EA2-4009-BADB-EB8FA20D1078}" sibTransId="{B15A1E44-5B68-4117-9037-CD1FA698F714}"/>
    <dgm:cxn modelId="{6635446C-10E8-4752-AA4F-DF35CC7FE86C}" type="presOf" srcId="{696B5944-35C3-4686-96E5-60C5AE937258}" destId="{352B5E60-5B6F-4D5E-A581-A6AEE9182216}" srcOrd="0" destOrd="0" presId="urn:microsoft.com/office/officeart/2008/layout/VerticalCurvedList"/>
    <dgm:cxn modelId="{B1B78651-1193-4230-8D2E-588454C76F87}" type="presOf" srcId="{B8030F4D-F3DF-4145-A167-994D78FEC7E7}" destId="{7FE77BF3-7158-455A-BE99-FF6C06FB70E1}" srcOrd="0" destOrd="0" presId="urn:microsoft.com/office/officeart/2008/layout/VerticalCurvedList"/>
    <dgm:cxn modelId="{32EB1552-BD78-4C60-B5BF-6DF611F1BBC7}" type="presOf" srcId="{2A8FC67A-8084-4177-8C06-E342EC0FDB7F}" destId="{4FC6DB95-0826-43DB-A6C6-9F69F6469DB5}" srcOrd="0" destOrd="0" presId="urn:microsoft.com/office/officeart/2008/layout/VerticalCurvedList"/>
    <dgm:cxn modelId="{530DA752-9351-4917-A9A5-72F1F037C427}" srcId="{9ADBB557-2BA2-4935-AEB4-C23CFB18A35F}" destId="{F7985C04-A01C-4F10-B3A1-3BEB27CF2FA6}" srcOrd="1" destOrd="0" parTransId="{61F414FD-743F-4FF9-9F1B-50AD92FABBF3}" sibTransId="{CEA24439-F71B-47EC-A281-FD8FA153F13C}"/>
    <dgm:cxn modelId="{EFEDE7A0-75C2-4422-B099-8349E0144B9F}" type="presOf" srcId="{9ADBB557-2BA2-4935-AEB4-C23CFB18A35F}" destId="{8A989F34-7A3D-4508-8782-1EFD0D5747A8}" srcOrd="0" destOrd="0" presId="urn:microsoft.com/office/officeart/2008/layout/VerticalCurvedList"/>
    <dgm:cxn modelId="{BC26C1A1-5A7E-4DF2-9374-10A202E2C070}" srcId="{9ADBB557-2BA2-4935-AEB4-C23CFB18A35F}" destId="{93ED7088-0FFA-472D-BB98-75D223D5E3E2}" srcOrd="4" destOrd="0" parTransId="{04EE7509-32BF-4BB2-93CA-B4D1A106D72C}" sibTransId="{6133E858-4593-4C51-ADAA-30B7C231B281}"/>
    <dgm:cxn modelId="{9F9C33BF-0DF1-45FC-BC26-B8BF8A8682EC}" type="presOf" srcId="{1EF9353D-7836-4095-9E7C-84F4ACF3E949}" destId="{AAA8E4D8-C1DF-4B58-90C1-8F2A559D4E3D}" srcOrd="0" destOrd="0" presId="urn:microsoft.com/office/officeart/2008/layout/VerticalCurvedList"/>
    <dgm:cxn modelId="{513435DA-A2AA-46C8-84B1-6DFF304EF268}" type="presOf" srcId="{F7985C04-A01C-4F10-B3A1-3BEB27CF2FA6}" destId="{12FDEFF0-E059-4516-9A34-79E1117D5718}" srcOrd="0" destOrd="0" presId="urn:microsoft.com/office/officeart/2008/layout/VerticalCurvedList"/>
    <dgm:cxn modelId="{7F1D34E6-D1D5-439C-98A9-4BD016BEFE14}" type="presOf" srcId="{93ED7088-0FFA-472D-BB98-75D223D5E3E2}" destId="{0C428290-210C-432E-AE11-44CBC7BBDECF}" srcOrd="0" destOrd="0" presId="urn:microsoft.com/office/officeart/2008/layout/VerticalCurvedList"/>
    <dgm:cxn modelId="{2EAACAEA-A033-4106-8CDF-8A574B417850}" srcId="{9ADBB557-2BA2-4935-AEB4-C23CFB18A35F}" destId="{696B5944-35C3-4686-96E5-60C5AE937258}" srcOrd="2" destOrd="0" parTransId="{A5D575FC-2E77-495F-93F7-1655675CC993}" sibTransId="{E86DF9D4-8D20-441C-99D9-9CE32F455826}"/>
    <dgm:cxn modelId="{128D33FD-44A8-471C-AA5F-10AEF90344D7}" srcId="{9ADBB557-2BA2-4935-AEB4-C23CFB18A35F}" destId="{0B76A493-3E6C-495E-B161-2584D92A9011}" srcOrd="3" destOrd="0" parTransId="{265C6DE6-2F12-42E5-A991-4B7A34D98A95}" sibTransId="{EAD95DD9-213F-4A7A-BA04-BED2E7D13364}"/>
    <dgm:cxn modelId="{2E20DA71-5696-4478-A925-C9398C37AAD2}" type="presParOf" srcId="{8A989F34-7A3D-4508-8782-1EFD0D5747A8}" destId="{9195A05F-1596-4B64-8808-E93437C0AC95}" srcOrd="0" destOrd="0" presId="urn:microsoft.com/office/officeart/2008/layout/VerticalCurvedList"/>
    <dgm:cxn modelId="{7E6BC083-5673-4391-8F1D-3A91F7782264}" type="presParOf" srcId="{9195A05F-1596-4B64-8808-E93437C0AC95}" destId="{428511A0-06D9-4751-B3AE-B349F5A2AC77}" srcOrd="0" destOrd="0" presId="urn:microsoft.com/office/officeart/2008/layout/VerticalCurvedList"/>
    <dgm:cxn modelId="{AF0FDAF2-1FE8-4F4B-9E0D-B3E5BA2311C7}" type="presParOf" srcId="{428511A0-06D9-4751-B3AE-B349F5A2AC77}" destId="{9324A125-79CE-4A2D-8B20-2E73096C308D}" srcOrd="0" destOrd="0" presId="urn:microsoft.com/office/officeart/2008/layout/VerticalCurvedList"/>
    <dgm:cxn modelId="{BFC389D0-00BD-40BC-B239-F76ABDFEBD62}" type="presParOf" srcId="{428511A0-06D9-4751-B3AE-B349F5A2AC77}" destId="{7FE77BF3-7158-455A-BE99-FF6C06FB70E1}" srcOrd="1" destOrd="0" presId="urn:microsoft.com/office/officeart/2008/layout/VerticalCurvedList"/>
    <dgm:cxn modelId="{80F42532-DE0E-49BD-9919-23305D552F4A}" type="presParOf" srcId="{428511A0-06D9-4751-B3AE-B349F5A2AC77}" destId="{A251B7FD-2FAB-4AC4-93A9-BB4E162B3940}" srcOrd="2" destOrd="0" presId="urn:microsoft.com/office/officeart/2008/layout/VerticalCurvedList"/>
    <dgm:cxn modelId="{D2622199-3358-4A9F-BECB-6F6C74E79DE3}" type="presParOf" srcId="{428511A0-06D9-4751-B3AE-B349F5A2AC77}" destId="{E8F9A94D-3F91-47F2-88C2-B806717208E6}" srcOrd="3" destOrd="0" presId="urn:microsoft.com/office/officeart/2008/layout/VerticalCurvedList"/>
    <dgm:cxn modelId="{22B571FF-BE1A-4593-9C6E-007794E41AC0}" type="presParOf" srcId="{9195A05F-1596-4B64-8808-E93437C0AC95}" destId="{4FC6DB95-0826-43DB-A6C6-9F69F6469DB5}" srcOrd="1" destOrd="0" presId="urn:microsoft.com/office/officeart/2008/layout/VerticalCurvedList"/>
    <dgm:cxn modelId="{D56B7F3B-5D81-4E28-99FD-23FB9A361394}" type="presParOf" srcId="{9195A05F-1596-4B64-8808-E93437C0AC95}" destId="{06A571F8-50F9-4228-966F-CEC6F35D3FA6}" srcOrd="2" destOrd="0" presId="urn:microsoft.com/office/officeart/2008/layout/VerticalCurvedList"/>
    <dgm:cxn modelId="{030FB576-912A-4D6B-8F68-DDFDC8B54EC0}" type="presParOf" srcId="{06A571F8-50F9-4228-966F-CEC6F35D3FA6}" destId="{D8022AF5-7D2D-4F31-A364-63964C088B33}" srcOrd="0" destOrd="0" presId="urn:microsoft.com/office/officeart/2008/layout/VerticalCurvedList"/>
    <dgm:cxn modelId="{851BF233-78B2-4A08-B169-1E96F55F5426}" type="presParOf" srcId="{9195A05F-1596-4B64-8808-E93437C0AC95}" destId="{12FDEFF0-E059-4516-9A34-79E1117D5718}" srcOrd="3" destOrd="0" presId="urn:microsoft.com/office/officeart/2008/layout/VerticalCurvedList"/>
    <dgm:cxn modelId="{C851FDAE-36EF-4EFA-AC8B-87A54A9DB590}" type="presParOf" srcId="{9195A05F-1596-4B64-8808-E93437C0AC95}" destId="{FE628268-6201-4C75-BBF8-9F5426E4DC3B}" srcOrd="4" destOrd="0" presId="urn:microsoft.com/office/officeart/2008/layout/VerticalCurvedList"/>
    <dgm:cxn modelId="{56FA6D9A-D9E6-4239-B826-E6DD5451290F}" type="presParOf" srcId="{FE628268-6201-4C75-BBF8-9F5426E4DC3B}" destId="{6173ADE1-0013-4C66-A758-7F0870AF9F3C}" srcOrd="0" destOrd="0" presId="urn:microsoft.com/office/officeart/2008/layout/VerticalCurvedList"/>
    <dgm:cxn modelId="{18C98BED-406F-4CF6-818F-0B939D5296EF}" type="presParOf" srcId="{9195A05F-1596-4B64-8808-E93437C0AC95}" destId="{352B5E60-5B6F-4D5E-A581-A6AEE9182216}" srcOrd="5" destOrd="0" presId="urn:microsoft.com/office/officeart/2008/layout/VerticalCurvedList"/>
    <dgm:cxn modelId="{4FE587C3-A3AE-4C3E-B492-12F5BAC70DE0}" type="presParOf" srcId="{9195A05F-1596-4B64-8808-E93437C0AC95}" destId="{A06B7465-F2AD-41FE-B3C0-986871852C83}" srcOrd="6" destOrd="0" presId="urn:microsoft.com/office/officeart/2008/layout/VerticalCurvedList"/>
    <dgm:cxn modelId="{8EEBBB53-4EDC-4571-8943-74930E6FE90A}" type="presParOf" srcId="{A06B7465-F2AD-41FE-B3C0-986871852C83}" destId="{E9970521-26B1-465D-B171-C972C2D5ABF0}" srcOrd="0" destOrd="0" presId="urn:microsoft.com/office/officeart/2008/layout/VerticalCurvedList"/>
    <dgm:cxn modelId="{03C55457-AC64-4675-A9A4-D2E4130B63C1}" type="presParOf" srcId="{9195A05F-1596-4B64-8808-E93437C0AC95}" destId="{1F11D4F6-D946-4CDF-9303-EA0924A59266}" srcOrd="7" destOrd="0" presId="urn:microsoft.com/office/officeart/2008/layout/VerticalCurvedList"/>
    <dgm:cxn modelId="{0ADE3D8D-81E5-437C-9F9E-FC1FAA6EA22A}" type="presParOf" srcId="{9195A05F-1596-4B64-8808-E93437C0AC95}" destId="{889658AF-316D-4F0C-97E0-8CA3917F87D4}" srcOrd="8" destOrd="0" presId="urn:microsoft.com/office/officeart/2008/layout/VerticalCurvedList"/>
    <dgm:cxn modelId="{3A6A558E-71D9-4491-BD10-87509A52E9E3}" type="presParOf" srcId="{889658AF-316D-4F0C-97E0-8CA3917F87D4}" destId="{DF1CEBEA-5657-46D3-A9DD-C6679992E055}" srcOrd="0" destOrd="0" presId="urn:microsoft.com/office/officeart/2008/layout/VerticalCurvedList"/>
    <dgm:cxn modelId="{E29E2C7E-5935-4960-B3CD-459870B35074}" type="presParOf" srcId="{9195A05F-1596-4B64-8808-E93437C0AC95}" destId="{0C428290-210C-432E-AE11-44CBC7BBDECF}" srcOrd="9" destOrd="0" presId="urn:microsoft.com/office/officeart/2008/layout/VerticalCurvedList"/>
    <dgm:cxn modelId="{B74C8EE9-637F-4E88-89E5-CF810FCCA3F7}" type="presParOf" srcId="{9195A05F-1596-4B64-8808-E93437C0AC95}" destId="{601D2533-EA76-4121-89B4-C2EB7D8E2EA2}" srcOrd="10" destOrd="0" presId="urn:microsoft.com/office/officeart/2008/layout/VerticalCurvedList"/>
    <dgm:cxn modelId="{8929CD0E-B644-4B20-BD26-6F414DB837BE}" type="presParOf" srcId="{601D2533-EA76-4121-89B4-C2EB7D8E2EA2}" destId="{CE2F0A05-8378-4D4C-865E-B60DF9A1C832}" srcOrd="0" destOrd="0" presId="urn:microsoft.com/office/officeart/2008/layout/VerticalCurvedList"/>
    <dgm:cxn modelId="{D53E0D0A-3A7B-444F-A8EA-F09E988B89C6}" type="presParOf" srcId="{9195A05F-1596-4B64-8808-E93437C0AC95}" destId="{AAA8E4D8-C1DF-4B58-90C1-8F2A559D4E3D}" srcOrd="11" destOrd="0" presId="urn:microsoft.com/office/officeart/2008/layout/VerticalCurvedList"/>
    <dgm:cxn modelId="{4B22E162-A3C6-431D-9C34-022ED4ABD00B}" type="presParOf" srcId="{9195A05F-1596-4B64-8808-E93437C0AC95}" destId="{092C269C-34A8-40D0-BA64-126EC59BCB76}" srcOrd="12" destOrd="0" presId="urn:microsoft.com/office/officeart/2008/layout/VerticalCurvedList"/>
    <dgm:cxn modelId="{0EC8B744-78CB-4903-8263-235D10C8F917}" type="presParOf" srcId="{092C269C-34A8-40D0-BA64-126EC59BCB76}" destId="{09C357C4-7241-4475-8677-592CFD289F71}" srcOrd="0" destOrd="0" presId="urn:microsoft.com/office/officeart/2008/layout/VerticalCurvedList"/>
    <dgm:cxn modelId="{A97A0ED4-4B03-4321-AFF5-D71306761C48}" type="presParOf" srcId="{9195A05F-1596-4B64-8808-E93437C0AC95}" destId="{E1C4993A-60F2-4D92-85C4-CDB871D7C56D}" srcOrd="13" destOrd="0" presId="urn:microsoft.com/office/officeart/2008/layout/VerticalCurvedList"/>
    <dgm:cxn modelId="{AF9FE5FE-18BB-4830-9E2C-9B8234509511}" type="presParOf" srcId="{9195A05F-1596-4B64-8808-E93437C0AC95}" destId="{94437747-D3CE-4968-9C5A-24D6DA6DFA8C}" srcOrd="14" destOrd="0" presId="urn:microsoft.com/office/officeart/2008/layout/VerticalCurvedList"/>
    <dgm:cxn modelId="{CD731819-9394-461D-B043-D46E45839C0E}" type="presParOf" srcId="{94437747-D3CE-4968-9C5A-24D6DA6DFA8C}" destId="{050F2627-7B64-4155-AA9D-8E0F0E307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7A13C-F8C4-4B50-857F-C1C9B8FB34A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B8F2AD-CA20-4722-B3E9-D0ACEFBD9563}">
      <dgm:prSet phldrT="[Tekst]" phldr="0"/>
      <dgm:spPr/>
      <dgm:t>
        <a:bodyPr/>
        <a:lstStyle/>
        <a:p>
          <a:r>
            <a:rPr lang="pl-PL" dirty="0"/>
            <a:t>Cel 1</a:t>
          </a:r>
        </a:p>
      </dgm:t>
    </dgm:pt>
    <dgm:pt modelId="{C65336FC-CB8B-4F1C-A93C-DEB6A7945FC3}" type="parTrans" cxnId="{6F3BE0BC-A3AA-419F-A862-C98F2FED9FFB}">
      <dgm:prSet/>
      <dgm:spPr/>
      <dgm:t>
        <a:bodyPr/>
        <a:lstStyle/>
        <a:p>
          <a:endParaRPr lang="pl-PL"/>
        </a:p>
      </dgm:t>
    </dgm:pt>
    <dgm:pt modelId="{B6BF2BC7-05D7-436F-A15F-49FB06140DF5}" type="sibTrans" cxnId="{6F3BE0BC-A3AA-419F-A862-C98F2FED9FF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817A290E-0C7A-4E0C-8EFD-AFD51B6674F1}">
      <dgm:prSet phldrT="[Tekst]" phldr="0" custT="1"/>
      <dgm:spPr/>
      <dgm:t>
        <a:bodyPr/>
        <a:lstStyle/>
        <a:p>
          <a:r>
            <a:rPr lang="pl-PL" sz="1900" b="1" dirty="0"/>
            <a:t>Określenie priorytetów i wytycznych dla długookresowej strategii następcy FENG (2028-2034)</a:t>
          </a:r>
        </a:p>
      </dgm:t>
    </dgm:pt>
    <dgm:pt modelId="{96542287-6E68-4891-B8EB-E12D8A472D61}" type="parTrans" cxnId="{329A6FDC-3A19-4405-A031-FF93944C678E}">
      <dgm:prSet/>
      <dgm:spPr/>
      <dgm:t>
        <a:bodyPr/>
        <a:lstStyle/>
        <a:p>
          <a:endParaRPr lang="pl-PL"/>
        </a:p>
      </dgm:t>
    </dgm:pt>
    <dgm:pt modelId="{753BEFD6-4D69-4114-B493-6D665170C502}" type="sibTrans" cxnId="{329A6FDC-3A19-4405-A031-FF93944C678E}">
      <dgm:prSet/>
      <dgm:spPr/>
      <dgm:t>
        <a:bodyPr/>
        <a:lstStyle/>
        <a:p>
          <a:endParaRPr lang="pl-PL"/>
        </a:p>
      </dgm:t>
    </dgm:pt>
    <dgm:pt modelId="{51222BEE-6B76-49F3-AC6E-238BA503C626}">
      <dgm:prSet phldrT="[Tekst]" phldr="0"/>
      <dgm:spPr/>
      <dgm:t>
        <a:bodyPr/>
        <a:lstStyle/>
        <a:p>
          <a:r>
            <a:rPr lang="pl-PL" dirty="0"/>
            <a:t>Cel 2</a:t>
          </a:r>
        </a:p>
      </dgm:t>
    </dgm:pt>
    <dgm:pt modelId="{8E8DFDD2-ED6E-4AB4-9DA6-EA5CA9A8181D}" type="parTrans" cxnId="{9132B416-6FC6-4AED-B404-A06F36B7D6CE}">
      <dgm:prSet/>
      <dgm:spPr/>
      <dgm:t>
        <a:bodyPr/>
        <a:lstStyle/>
        <a:p>
          <a:endParaRPr lang="pl-PL"/>
        </a:p>
      </dgm:t>
    </dgm:pt>
    <dgm:pt modelId="{5D87E208-1E0F-48B3-8477-6042E24126A6}" type="sibTrans" cxnId="{9132B416-6FC6-4AED-B404-A06F36B7D6CE}">
      <dgm:prSet/>
      <dgm:spPr/>
      <dgm:t>
        <a:bodyPr/>
        <a:lstStyle/>
        <a:p>
          <a:endParaRPr lang="pl-PL"/>
        </a:p>
      </dgm:t>
    </dgm:pt>
    <dgm:pt modelId="{EA942416-2D21-4D07-A793-06423B3416DF}">
      <dgm:prSet phldrT="[Tekst]" custT="1"/>
      <dgm:spPr/>
      <dgm:t>
        <a:bodyPr/>
        <a:lstStyle/>
        <a:p>
          <a:pPr marL="180975" indent="-180975"/>
          <a:r>
            <a:rPr lang="pl-PL" sz="1900" b="1" dirty="0">
              <a:solidFill>
                <a:schemeClr val="tx1"/>
              </a:solidFill>
              <a:latin typeface="Aptos"/>
            </a:rPr>
            <a:t>Identyfikacja i ocena obszarów i metod przyszłej interwencji</a:t>
          </a:r>
          <a:endParaRPr lang="pl-PL" sz="1900" b="1" dirty="0"/>
        </a:p>
      </dgm:t>
    </dgm:pt>
    <dgm:pt modelId="{4A1413F1-D8E6-4DCC-973A-A4FBF10B76D6}" type="parTrans" cxnId="{5D4C2DE7-FCF4-4233-87E2-94E50244CA96}">
      <dgm:prSet/>
      <dgm:spPr/>
      <dgm:t>
        <a:bodyPr/>
        <a:lstStyle/>
        <a:p>
          <a:endParaRPr lang="pl-PL"/>
        </a:p>
      </dgm:t>
    </dgm:pt>
    <dgm:pt modelId="{D4D252DE-FC43-4FE2-B952-B0DB1D2A324B}" type="sibTrans" cxnId="{5D4C2DE7-FCF4-4233-87E2-94E50244CA96}">
      <dgm:prSet/>
      <dgm:spPr/>
      <dgm:t>
        <a:bodyPr/>
        <a:lstStyle/>
        <a:p>
          <a:endParaRPr lang="pl-PL"/>
        </a:p>
      </dgm:t>
    </dgm:pt>
    <dgm:pt modelId="{CB4E5751-D799-4114-A8CA-EBF762AB2D79}" type="pres">
      <dgm:prSet presAssocID="{D147A13C-F8C4-4B50-857F-C1C9B8FB34A1}" presName="Name0" presStyleCnt="0">
        <dgm:presLayoutVars>
          <dgm:dir/>
          <dgm:animLvl val="lvl"/>
          <dgm:resizeHandles val="exact"/>
        </dgm:presLayoutVars>
      </dgm:prSet>
      <dgm:spPr/>
    </dgm:pt>
    <dgm:pt modelId="{32806DE5-841E-4E63-A254-DBC1C8D01FD7}" type="pres">
      <dgm:prSet presAssocID="{D147A13C-F8C4-4B50-857F-C1C9B8FB34A1}" presName="tSp" presStyleCnt="0"/>
      <dgm:spPr/>
    </dgm:pt>
    <dgm:pt modelId="{65FDF5B4-CD57-47CF-B2FE-1D3FB84C2F5F}" type="pres">
      <dgm:prSet presAssocID="{D147A13C-F8C4-4B50-857F-C1C9B8FB34A1}" presName="bSp" presStyleCnt="0"/>
      <dgm:spPr/>
    </dgm:pt>
    <dgm:pt modelId="{7C4F16EC-3233-41B8-9FE0-55EA8A8E778B}" type="pres">
      <dgm:prSet presAssocID="{D147A13C-F8C4-4B50-857F-C1C9B8FB34A1}" presName="process" presStyleCnt="0"/>
      <dgm:spPr/>
    </dgm:pt>
    <dgm:pt modelId="{2B299C38-E0B8-4BA9-9752-1F6B6C042286}" type="pres">
      <dgm:prSet presAssocID="{C7B8F2AD-CA20-4722-B3E9-D0ACEFBD9563}" presName="composite1" presStyleCnt="0"/>
      <dgm:spPr/>
    </dgm:pt>
    <dgm:pt modelId="{6C740285-1E62-4115-A5A3-284270E4DE1D}" type="pres">
      <dgm:prSet presAssocID="{C7B8F2AD-CA20-4722-B3E9-D0ACEFBD9563}" presName="dummyNode1" presStyleLbl="node1" presStyleIdx="0" presStyleCnt="2"/>
      <dgm:spPr/>
    </dgm:pt>
    <dgm:pt modelId="{6365BAEB-11CB-48E7-9148-B20A89573688}" type="pres">
      <dgm:prSet presAssocID="{C7B8F2AD-CA20-4722-B3E9-D0ACEFBD9563}" presName="childNode1" presStyleLbl="bgAcc1" presStyleIdx="0" presStyleCnt="2">
        <dgm:presLayoutVars>
          <dgm:bulletEnabled val="1"/>
        </dgm:presLayoutVars>
      </dgm:prSet>
      <dgm:spPr/>
    </dgm:pt>
    <dgm:pt modelId="{E32FCCEE-09F8-433E-96D8-EB4B3BF481F3}" type="pres">
      <dgm:prSet presAssocID="{C7B8F2AD-CA20-4722-B3E9-D0ACEFBD9563}" presName="childNode1tx" presStyleLbl="bgAcc1" presStyleIdx="0" presStyleCnt="2">
        <dgm:presLayoutVars>
          <dgm:bulletEnabled val="1"/>
        </dgm:presLayoutVars>
      </dgm:prSet>
      <dgm:spPr/>
    </dgm:pt>
    <dgm:pt modelId="{F27858FD-772C-4123-9EA6-D8B377E75D53}" type="pres">
      <dgm:prSet presAssocID="{C7B8F2AD-CA20-4722-B3E9-D0ACEFBD9563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37003F8E-C54B-4D2D-A6D3-6D61A5223C84}" type="pres">
      <dgm:prSet presAssocID="{C7B8F2AD-CA20-4722-B3E9-D0ACEFBD9563}" presName="connSite1" presStyleCnt="0"/>
      <dgm:spPr/>
    </dgm:pt>
    <dgm:pt modelId="{CDE792ED-EF82-433C-B102-B2E490A57BE5}" type="pres">
      <dgm:prSet presAssocID="{B6BF2BC7-05D7-436F-A15F-49FB06140DF5}" presName="Name9" presStyleLbl="sibTrans2D1" presStyleIdx="0" presStyleCnt="1" custScaleX="95417" custLinFactNeighborX="21878" custLinFactNeighborY="-4677"/>
      <dgm:spPr/>
    </dgm:pt>
    <dgm:pt modelId="{C26CF8E2-88E4-4FAE-ACA2-63727123E8B9}" type="pres">
      <dgm:prSet presAssocID="{51222BEE-6B76-49F3-AC6E-238BA503C626}" presName="composite2" presStyleCnt="0"/>
      <dgm:spPr/>
    </dgm:pt>
    <dgm:pt modelId="{C1E67768-5E87-4E74-941C-A8F3701F4771}" type="pres">
      <dgm:prSet presAssocID="{51222BEE-6B76-49F3-AC6E-238BA503C626}" presName="dummyNode2" presStyleLbl="node1" presStyleIdx="0" presStyleCnt="2"/>
      <dgm:spPr/>
    </dgm:pt>
    <dgm:pt modelId="{7498F257-6AD8-4E69-8CFA-9A8DE4088328}" type="pres">
      <dgm:prSet presAssocID="{51222BEE-6B76-49F3-AC6E-238BA503C626}" presName="childNode2" presStyleLbl="bgAcc1" presStyleIdx="1" presStyleCnt="2">
        <dgm:presLayoutVars>
          <dgm:bulletEnabled val="1"/>
        </dgm:presLayoutVars>
      </dgm:prSet>
      <dgm:spPr/>
    </dgm:pt>
    <dgm:pt modelId="{D5019FED-EB13-4143-9553-BD69F0D210C1}" type="pres">
      <dgm:prSet presAssocID="{51222BEE-6B76-49F3-AC6E-238BA503C626}" presName="childNode2tx" presStyleLbl="bgAcc1" presStyleIdx="1" presStyleCnt="2">
        <dgm:presLayoutVars>
          <dgm:bulletEnabled val="1"/>
        </dgm:presLayoutVars>
      </dgm:prSet>
      <dgm:spPr/>
    </dgm:pt>
    <dgm:pt modelId="{9C9C1AA9-3856-4C77-8F40-E6E94C767D5C}" type="pres">
      <dgm:prSet presAssocID="{51222BEE-6B76-49F3-AC6E-238BA503C626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B5FD81F6-6C2A-46C6-BD4D-FC4D826F1168}" type="pres">
      <dgm:prSet presAssocID="{51222BEE-6B76-49F3-AC6E-238BA503C626}" presName="connSite2" presStyleCnt="0"/>
      <dgm:spPr/>
    </dgm:pt>
  </dgm:ptLst>
  <dgm:cxnLst>
    <dgm:cxn modelId="{9132B416-6FC6-4AED-B404-A06F36B7D6CE}" srcId="{D147A13C-F8C4-4B50-857F-C1C9B8FB34A1}" destId="{51222BEE-6B76-49F3-AC6E-238BA503C626}" srcOrd="1" destOrd="0" parTransId="{8E8DFDD2-ED6E-4AB4-9DA6-EA5CA9A8181D}" sibTransId="{5D87E208-1E0F-48B3-8477-6042E24126A6}"/>
    <dgm:cxn modelId="{4D89B338-4E78-4308-AEA3-EF603E9740F3}" type="presOf" srcId="{D147A13C-F8C4-4B50-857F-C1C9B8FB34A1}" destId="{CB4E5751-D799-4114-A8CA-EBF762AB2D79}" srcOrd="0" destOrd="0" presId="urn:microsoft.com/office/officeart/2005/8/layout/hProcess4"/>
    <dgm:cxn modelId="{BB8EC75C-EA10-46EC-A824-F2577472720C}" type="presOf" srcId="{EA942416-2D21-4D07-A793-06423B3416DF}" destId="{D5019FED-EB13-4143-9553-BD69F0D210C1}" srcOrd="1" destOrd="0" presId="urn:microsoft.com/office/officeart/2005/8/layout/hProcess4"/>
    <dgm:cxn modelId="{22BE635E-6666-42DC-ACD8-2F40DB3007D7}" type="presOf" srcId="{51222BEE-6B76-49F3-AC6E-238BA503C626}" destId="{9C9C1AA9-3856-4C77-8F40-E6E94C767D5C}" srcOrd="0" destOrd="0" presId="urn:microsoft.com/office/officeart/2005/8/layout/hProcess4"/>
    <dgm:cxn modelId="{9B98845E-01AD-4E08-91AA-5318EE7A0433}" type="presOf" srcId="{B6BF2BC7-05D7-436F-A15F-49FB06140DF5}" destId="{CDE792ED-EF82-433C-B102-B2E490A57BE5}" srcOrd="0" destOrd="0" presId="urn:microsoft.com/office/officeart/2005/8/layout/hProcess4"/>
    <dgm:cxn modelId="{5535064C-1267-4186-BA61-73466EE1145F}" type="presOf" srcId="{817A290E-0C7A-4E0C-8EFD-AFD51B6674F1}" destId="{E32FCCEE-09F8-433E-96D8-EB4B3BF481F3}" srcOrd="1" destOrd="0" presId="urn:microsoft.com/office/officeart/2005/8/layout/hProcess4"/>
    <dgm:cxn modelId="{4A3EC1A0-473B-4E76-84D7-2210AB71418C}" type="presOf" srcId="{817A290E-0C7A-4E0C-8EFD-AFD51B6674F1}" destId="{6365BAEB-11CB-48E7-9148-B20A89573688}" srcOrd="0" destOrd="0" presId="urn:microsoft.com/office/officeart/2005/8/layout/hProcess4"/>
    <dgm:cxn modelId="{27C9F5A7-DEDD-4EB9-9405-B255016619CD}" type="presOf" srcId="{C7B8F2AD-CA20-4722-B3E9-D0ACEFBD9563}" destId="{F27858FD-772C-4123-9EA6-D8B377E75D53}" srcOrd="0" destOrd="0" presId="urn:microsoft.com/office/officeart/2005/8/layout/hProcess4"/>
    <dgm:cxn modelId="{563ED6B0-F7DB-4E5A-BFB9-22BCA8C39A1B}" type="presOf" srcId="{EA942416-2D21-4D07-A793-06423B3416DF}" destId="{7498F257-6AD8-4E69-8CFA-9A8DE4088328}" srcOrd="0" destOrd="0" presId="urn:microsoft.com/office/officeart/2005/8/layout/hProcess4"/>
    <dgm:cxn modelId="{6F3BE0BC-A3AA-419F-A862-C98F2FED9FFB}" srcId="{D147A13C-F8C4-4B50-857F-C1C9B8FB34A1}" destId="{C7B8F2AD-CA20-4722-B3E9-D0ACEFBD9563}" srcOrd="0" destOrd="0" parTransId="{C65336FC-CB8B-4F1C-A93C-DEB6A7945FC3}" sibTransId="{B6BF2BC7-05D7-436F-A15F-49FB06140DF5}"/>
    <dgm:cxn modelId="{329A6FDC-3A19-4405-A031-FF93944C678E}" srcId="{C7B8F2AD-CA20-4722-B3E9-D0ACEFBD9563}" destId="{817A290E-0C7A-4E0C-8EFD-AFD51B6674F1}" srcOrd="0" destOrd="0" parTransId="{96542287-6E68-4891-B8EB-E12D8A472D61}" sibTransId="{753BEFD6-4D69-4114-B493-6D665170C502}"/>
    <dgm:cxn modelId="{5D4C2DE7-FCF4-4233-87E2-94E50244CA96}" srcId="{51222BEE-6B76-49F3-AC6E-238BA503C626}" destId="{EA942416-2D21-4D07-A793-06423B3416DF}" srcOrd="0" destOrd="0" parTransId="{4A1413F1-D8E6-4DCC-973A-A4FBF10B76D6}" sibTransId="{D4D252DE-FC43-4FE2-B952-B0DB1D2A324B}"/>
    <dgm:cxn modelId="{AF9D1349-AA4F-4D6F-8EAB-8D10504EB848}" type="presParOf" srcId="{CB4E5751-D799-4114-A8CA-EBF762AB2D79}" destId="{32806DE5-841E-4E63-A254-DBC1C8D01FD7}" srcOrd="0" destOrd="0" presId="urn:microsoft.com/office/officeart/2005/8/layout/hProcess4"/>
    <dgm:cxn modelId="{6CECFFDE-F061-46E4-A533-C4183A68D170}" type="presParOf" srcId="{CB4E5751-D799-4114-A8CA-EBF762AB2D79}" destId="{65FDF5B4-CD57-47CF-B2FE-1D3FB84C2F5F}" srcOrd="1" destOrd="0" presId="urn:microsoft.com/office/officeart/2005/8/layout/hProcess4"/>
    <dgm:cxn modelId="{1C8396D2-80BC-4C76-9730-A8464A590BA7}" type="presParOf" srcId="{CB4E5751-D799-4114-A8CA-EBF762AB2D79}" destId="{7C4F16EC-3233-41B8-9FE0-55EA8A8E778B}" srcOrd="2" destOrd="0" presId="urn:microsoft.com/office/officeart/2005/8/layout/hProcess4"/>
    <dgm:cxn modelId="{FBC0D3A3-E556-4A0C-A2D5-EB636C049291}" type="presParOf" srcId="{7C4F16EC-3233-41B8-9FE0-55EA8A8E778B}" destId="{2B299C38-E0B8-4BA9-9752-1F6B6C042286}" srcOrd="0" destOrd="0" presId="urn:microsoft.com/office/officeart/2005/8/layout/hProcess4"/>
    <dgm:cxn modelId="{0D50C320-5998-42FC-9E67-C40F58CEB910}" type="presParOf" srcId="{2B299C38-E0B8-4BA9-9752-1F6B6C042286}" destId="{6C740285-1E62-4115-A5A3-284270E4DE1D}" srcOrd="0" destOrd="0" presId="urn:microsoft.com/office/officeart/2005/8/layout/hProcess4"/>
    <dgm:cxn modelId="{04A7AC06-3E38-48B4-AE2F-0B52AD6B18D9}" type="presParOf" srcId="{2B299C38-E0B8-4BA9-9752-1F6B6C042286}" destId="{6365BAEB-11CB-48E7-9148-B20A89573688}" srcOrd="1" destOrd="0" presId="urn:microsoft.com/office/officeart/2005/8/layout/hProcess4"/>
    <dgm:cxn modelId="{60D9DB1B-7CD3-4CE4-A839-277B0861742F}" type="presParOf" srcId="{2B299C38-E0B8-4BA9-9752-1F6B6C042286}" destId="{E32FCCEE-09F8-433E-96D8-EB4B3BF481F3}" srcOrd="2" destOrd="0" presId="urn:microsoft.com/office/officeart/2005/8/layout/hProcess4"/>
    <dgm:cxn modelId="{CA63DA07-4EA3-4D93-B63D-A7017581098E}" type="presParOf" srcId="{2B299C38-E0B8-4BA9-9752-1F6B6C042286}" destId="{F27858FD-772C-4123-9EA6-D8B377E75D53}" srcOrd="3" destOrd="0" presId="urn:microsoft.com/office/officeart/2005/8/layout/hProcess4"/>
    <dgm:cxn modelId="{E439018C-A84C-41D6-919E-3606EF060EFA}" type="presParOf" srcId="{2B299C38-E0B8-4BA9-9752-1F6B6C042286}" destId="{37003F8E-C54B-4D2D-A6D3-6D61A5223C84}" srcOrd="4" destOrd="0" presId="urn:microsoft.com/office/officeart/2005/8/layout/hProcess4"/>
    <dgm:cxn modelId="{635455C0-9C27-40F4-BE1E-FAA27F5DF40A}" type="presParOf" srcId="{7C4F16EC-3233-41B8-9FE0-55EA8A8E778B}" destId="{CDE792ED-EF82-433C-B102-B2E490A57BE5}" srcOrd="1" destOrd="0" presId="urn:microsoft.com/office/officeart/2005/8/layout/hProcess4"/>
    <dgm:cxn modelId="{47D239FD-3379-41B7-A7FD-24C5FC2FD2A1}" type="presParOf" srcId="{7C4F16EC-3233-41B8-9FE0-55EA8A8E778B}" destId="{C26CF8E2-88E4-4FAE-ACA2-63727123E8B9}" srcOrd="2" destOrd="0" presId="urn:microsoft.com/office/officeart/2005/8/layout/hProcess4"/>
    <dgm:cxn modelId="{5CA7A4EC-7778-4CD9-8C73-53DD54CA5ABF}" type="presParOf" srcId="{C26CF8E2-88E4-4FAE-ACA2-63727123E8B9}" destId="{C1E67768-5E87-4E74-941C-A8F3701F4771}" srcOrd="0" destOrd="0" presId="urn:microsoft.com/office/officeart/2005/8/layout/hProcess4"/>
    <dgm:cxn modelId="{60E21FC1-CAA0-4FA7-AA57-AB31324941C8}" type="presParOf" srcId="{C26CF8E2-88E4-4FAE-ACA2-63727123E8B9}" destId="{7498F257-6AD8-4E69-8CFA-9A8DE4088328}" srcOrd="1" destOrd="0" presId="urn:microsoft.com/office/officeart/2005/8/layout/hProcess4"/>
    <dgm:cxn modelId="{B9526AA9-F049-41EC-A9E1-C4C7D12B29D4}" type="presParOf" srcId="{C26CF8E2-88E4-4FAE-ACA2-63727123E8B9}" destId="{D5019FED-EB13-4143-9553-BD69F0D210C1}" srcOrd="2" destOrd="0" presId="urn:microsoft.com/office/officeart/2005/8/layout/hProcess4"/>
    <dgm:cxn modelId="{E9CECDDF-2351-4563-98BD-63C9233E0955}" type="presParOf" srcId="{C26CF8E2-88E4-4FAE-ACA2-63727123E8B9}" destId="{9C9C1AA9-3856-4C77-8F40-E6E94C767D5C}" srcOrd="3" destOrd="0" presId="urn:microsoft.com/office/officeart/2005/8/layout/hProcess4"/>
    <dgm:cxn modelId="{CE2B0C45-7251-4E4C-A083-73DA3D2FD93A}" type="presParOf" srcId="{C26CF8E2-88E4-4FAE-ACA2-63727123E8B9}" destId="{B5FD81F6-6C2A-46C6-BD4D-FC4D826F116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77BF3-7158-455A-BE99-FF6C06FB70E1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DB95-0826-43DB-A6C6-9F69F6469DB5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Cele badania</a:t>
          </a:r>
        </a:p>
      </dsp:txBody>
      <dsp:txXfrm>
        <a:off x="380119" y="246332"/>
        <a:ext cx="7675541" cy="492448"/>
      </dsp:txXfrm>
    </dsp:sp>
    <dsp:sp modelId="{D8022AF5-7D2D-4F31-A364-63964C088B33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DEFF0-E059-4516-9A34-79E1117D5718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Diagnoza – kluczowe problemy</a:t>
          </a:r>
        </a:p>
      </dsp:txBody>
      <dsp:txXfrm>
        <a:off x="826075" y="985438"/>
        <a:ext cx="7229585" cy="492448"/>
      </dsp:txXfrm>
    </dsp:sp>
    <dsp:sp modelId="{6173ADE1-0013-4C66-A758-7F0870AF9F3C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B5E60-5B6F-4D5E-A581-A6AEE9182216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Scenariusze tematyczne interwencji (logika identyfikacji scenariuszy)</a:t>
          </a:r>
        </a:p>
      </dsp:txBody>
      <dsp:txXfrm>
        <a:off x="1070457" y="1724003"/>
        <a:ext cx="6985203" cy="492448"/>
      </dsp:txXfrm>
    </dsp:sp>
    <dsp:sp modelId="{E9970521-26B1-465D-B171-C972C2D5ABF0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1D4F6-D946-4CDF-9303-EA0924A59266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Scenariusz 1: wsparcie w zakresie rozwoju innowacyjność (B+R+I)</a:t>
          </a:r>
        </a:p>
      </dsp:txBody>
      <dsp:txXfrm>
        <a:off x="1148486" y="2463109"/>
        <a:ext cx="6907174" cy="492448"/>
      </dsp:txXfrm>
    </dsp:sp>
    <dsp:sp modelId="{DF1CEBEA-5657-46D3-A9DD-C6679992E055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28290-210C-432E-AE11-44CBC7BBDEC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Scenariusz 2: wsparcie w zakresie rozwoju ekosystemu przedsiębiorczości </a:t>
          </a:r>
        </a:p>
      </dsp:txBody>
      <dsp:txXfrm>
        <a:off x="1070457" y="3202215"/>
        <a:ext cx="6985203" cy="492448"/>
      </dsp:txXfrm>
    </dsp:sp>
    <dsp:sp modelId="{CE2F0A05-8378-4D4C-865E-B60DF9A1C832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8E4D8-C1DF-4B58-90C1-8F2A559D4E3D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Scenariusz 3: wsparcie w zakresie transformacji cyfrowej</a:t>
          </a:r>
        </a:p>
      </dsp:txBody>
      <dsp:txXfrm>
        <a:off x="826075" y="3940779"/>
        <a:ext cx="7229585" cy="492448"/>
      </dsp:txXfrm>
    </dsp:sp>
    <dsp:sp modelId="{09C357C4-7241-4475-8677-592CFD289F71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4993A-60F2-4D92-85C4-CDB871D7C56D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Scenariusz 4: wsparcie w zakresie transformacji zielonej</a:t>
          </a:r>
        </a:p>
      </dsp:txBody>
      <dsp:txXfrm>
        <a:off x="380119" y="4679885"/>
        <a:ext cx="7675541" cy="492448"/>
      </dsp:txXfrm>
    </dsp:sp>
    <dsp:sp modelId="{050F2627-7B64-4155-AA9D-8E0F0E3079AA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5BAEB-11CB-48E7-9148-B20A89573688}">
      <dsp:nvSpPr>
        <dsp:cNvPr id="0" name=""/>
        <dsp:cNvSpPr/>
      </dsp:nvSpPr>
      <dsp:spPr>
        <a:xfrm>
          <a:off x="1342157" y="1262589"/>
          <a:ext cx="2941535" cy="242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 dirty="0"/>
            <a:t>Określenie priorytetów i wytycznych dla długookresowej strategii następcy FENG (2028-2034)</a:t>
          </a:r>
        </a:p>
      </dsp:txBody>
      <dsp:txXfrm>
        <a:off x="1397990" y="1318422"/>
        <a:ext cx="2829869" cy="1794596"/>
      </dsp:txXfrm>
    </dsp:sp>
    <dsp:sp modelId="{CDE792ED-EF82-433C-B102-B2E490A57BE5}">
      <dsp:nvSpPr>
        <dsp:cNvPr id="0" name=""/>
        <dsp:cNvSpPr/>
      </dsp:nvSpPr>
      <dsp:spPr>
        <a:xfrm>
          <a:off x="3779107" y="1690967"/>
          <a:ext cx="3092311" cy="3240838"/>
        </a:xfrm>
        <a:prstGeom prst="leftCircularArrow">
          <a:avLst>
            <a:gd name="adj1" fmla="val 3145"/>
            <a:gd name="adj2" fmla="val 386918"/>
            <a:gd name="adj3" fmla="val 2162429"/>
            <a:gd name="adj4" fmla="val 9024489"/>
            <a:gd name="adj5" fmla="val 3669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858FD-772C-4123-9EA6-D8B377E75D53}">
      <dsp:nvSpPr>
        <dsp:cNvPr id="0" name=""/>
        <dsp:cNvSpPr/>
      </dsp:nvSpPr>
      <dsp:spPr>
        <a:xfrm>
          <a:off x="1995831" y="3168851"/>
          <a:ext cx="2614698" cy="1039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dirty="0"/>
            <a:t>Cel 1</a:t>
          </a:r>
        </a:p>
      </dsp:txBody>
      <dsp:txXfrm>
        <a:off x="2026285" y="3199305"/>
        <a:ext cx="2553790" cy="978871"/>
      </dsp:txXfrm>
    </dsp:sp>
    <dsp:sp modelId="{7498F257-6AD8-4E69-8CFA-9A8DE4088328}">
      <dsp:nvSpPr>
        <dsp:cNvPr id="0" name=""/>
        <dsp:cNvSpPr/>
      </dsp:nvSpPr>
      <dsp:spPr>
        <a:xfrm>
          <a:off x="5095848" y="1262589"/>
          <a:ext cx="2941535" cy="242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 dirty="0">
              <a:solidFill>
                <a:schemeClr val="tx1"/>
              </a:solidFill>
              <a:latin typeface="Aptos"/>
            </a:rPr>
            <a:t>Identyfikacja i ocena obszarów i metod przyszłej interwencji</a:t>
          </a:r>
          <a:endParaRPr lang="pl-PL" sz="1900" b="1" kern="1200" dirty="0"/>
        </a:p>
      </dsp:txBody>
      <dsp:txXfrm>
        <a:off x="5151681" y="1838311"/>
        <a:ext cx="2829869" cy="1794596"/>
      </dsp:txXfrm>
    </dsp:sp>
    <dsp:sp modelId="{9C9C1AA9-3856-4C77-8F40-E6E94C767D5C}">
      <dsp:nvSpPr>
        <dsp:cNvPr id="0" name=""/>
        <dsp:cNvSpPr/>
      </dsp:nvSpPr>
      <dsp:spPr>
        <a:xfrm>
          <a:off x="5749523" y="742699"/>
          <a:ext cx="2614698" cy="1039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dirty="0"/>
            <a:t>Cel 2</a:t>
          </a:r>
        </a:p>
      </dsp:txBody>
      <dsp:txXfrm>
        <a:off x="5779977" y="773153"/>
        <a:ext cx="2553790" cy="9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0.22649</cdr:x>
      <cdr:y>0.58866</cdr:y>
    </cdr:from>
    <cdr:to>
      <cdr:x>0.80657</cdr:x>
      <cdr:y>0.75412</cdr:y>
    </cdr:to>
    <cdr:grpSp>
      <cdr:nvGrpSpPr>
        <cdr:cNvPr id="5" name="Grupa 4">
          <a:extLst xmlns:a="http://schemas.openxmlformats.org/drawingml/2006/main">
            <a:ext uri="{FF2B5EF4-FFF2-40B4-BE49-F238E27FC236}">
              <a16:creationId xmlns:a16="http://schemas.microsoft.com/office/drawing/2014/main" id="{5752693F-6CC2-CA02-D1AE-FE56B9293D78}"/>
            </a:ext>
          </a:extLst>
        </cdr:cNvPr>
        <cdr:cNvGrpSpPr/>
      </cdr:nvGrpSpPr>
      <cdr:grpSpPr>
        <a:xfrm xmlns:a="http://schemas.openxmlformats.org/drawingml/2006/main">
          <a:off x="1942804" y="2563115"/>
          <a:ext cx="4975858" cy="720438"/>
          <a:chOff x="1981139" y="2564047"/>
          <a:chExt cx="2525485" cy="881743"/>
        </a:xfrm>
      </cdr:grpSpPr>
      <cdr:sp macro="" textlink="">
        <cdr:nvSpPr>
          <cdr:cNvPr id="2" name="Prostokąt 1">
            <a:extLst xmlns:a="http://schemas.openxmlformats.org/drawingml/2006/main">
              <a:ext uri="{FF2B5EF4-FFF2-40B4-BE49-F238E27FC236}">
                <a16:creationId xmlns:a16="http://schemas.microsoft.com/office/drawing/2014/main" id="{F6D0F48B-3062-77A1-13B0-217C6EBEA1B4}"/>
              </a:ext>
            </a:extLst>
          </cdr:cNvPr>
          <cdr:cNvSpPr/>
        </cdr:nvSpPr>
        <cdr:spPr>
          <a:xfrm xmlns:a="http://schemas.openxmlformats.org/drawingml/2006/main">
            <a:off x="1981139" y="2564047"/>
            <a:ext cx="2525485" cy="88174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28575">
            <a:solidFill>
              <a:schemeClr val="accent1"/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l-PL" kern="1200"/>
          </a:p>
        </cdr:txBody>
      </cdr:sp>
    </cdr:grpSp>
  </cdr:relSizeAnchor>
  <cdr:relSizeAnchor xmlns:cdr="http://schemas.openxmlformats.org/drawingml/2006/chartDrawing">
    <cdr:from>
      <cdr:x>0.22695</cdr:x>
      <cdr:y>0.23254</cdr:y>
    </cdr:from>
    <cdr:to>
      <cdr:x>0.69015</cdr:x>
      <cdr:y>0.37151</cdr:y>
    </cdr:to>
    <cdr:grpSp>
      <cdr:nvGrpSpPr>
        <cdr:cNvPr id="7" name="Grupa 6">
          <a:extLst xmlns:a="http://schemas.openxmlformats.org/drawingml/2006/main">
            <a:ext uri="{FF2B5EF4-FFF2-40B4-BE49-F238E27FC236}">
              <a16:creationId xmlns:a16="http://schemas.microsoft.com/office/drawing/2014/main" id="{A35B3713-E395-7AA5-0702-5B82CB0116BE}"/>
            </a:ext>
          </a:extLst>
        </cdr:cNvPr>
        <cdr:cNvGrpSpPr/>
      </cdr:nvGrpSpPr>
      <cdr:grpSpPr>
        <a:xfrm xmlns:a="http://schemas.openxmlformats.org/drawingml/2006/main">
          <a:off x="1946750" y="1012515"/>
          <a:ext cx="3973275" cy="605096"/>
          <a:chOff x="1946772" y="1012521"/>
          <a:chExt cx="2285411" cy="605075"/>
        </a:xfrm>
      </cdr:grpSpPr>
      <cdr:sp macro="" textlink="">
        <cdr:nvSpPr>
          <cdr:cNvPr id="3" name="Prostokąt 2">
            <a:extLst xmlns:a="http://schemas.openxmlformats.org/drawingml/2006/main">
              <a:ext uri="{FF2B5EF4-FFF2-40B4-BE49-F238E27FC236}">
                <a16:creationId xmlns:a16="http://schemas.microsoft.com/office/drawing/2014/main" id="{328C4852-0C43-4387-A618-6BD14D71DAA5}"/>
              </a:ext>
            </a:extLst>
          </cdr:cNvPr>
          <cdr:cNvSpPr/>
        </cdr:nvSpPr>
        <cdr:spPr>
          <a:xfrm xmlns:a="http://schemas.openxmlformats.org/drawingml/2006/main">
            <a:off x="1946772" y="1012521"/>
            <a:ext cx="2285411" cy="6050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28575">
            <a:solidFill>
              <a:schemeClr val="accent1"/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l-PL" kern="120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A75BA0B-1489-5C6A-3C03-FC67A55B3B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1C7F8C-C615-38F3-C96E-94C379918C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C7555-6DA5-4D4B-B4E3-E49DD11C30F1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F1C0A77-433E-BF91-A41E-4DCDC3672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010C93-EF28-8478-AFE7-C08E08C13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9494D-C45C-42CE-991C-42DECE39CE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40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AA5C-104D-4F7D-A55C-A5198AB0AEF0}" type="datetimeFigureOut">
              <a:rPr lang="pl-PL" smtClean="0"/>
              <a:t>25.03.2026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4B32-FBEF-4389-8AF9-03E9DF5B5EE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133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93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Uczestniczący w badaniu foresightowym, zostali </a:t>
            </a:r>
            <a:r>
              <a:rPr lang="pl-PL" b="1" dirty="0"/>
              <a:t>poproszeni o uszeregowanie 4 megatrendów</a:t>
            </a:r>
            <a:r>
              <a:rPr lang="pl-PL" dirty="0"/>
              <a:t>, które będą mieć największe znaczenie dla rozwoju Polski w najbliższych latach: depopulacja, starzenie się społeczeństwa, zmiany klimatyczne oraz napięcia geopolityczne. </a:t>
            </a:r>
          </a:p>
          <a:p>
            <a:r>
              <a:rPr lang="pl-PL" dirty="0"/>
              <a:t>Wyniki badania wskazują, że największy wpływ będzie miał megatrend </a:t>
            </a:r>
            <a:r>
              <a:rPr lang="pl-PL" b="1" dirty="0"/>
              <a:t>napięcia geopolityczne </a:t>
            </a:r>
            <a:r>
              <a:rPr lang="pl-PL" dirty="0"/>
              <a:t>oraz </a:t>
            </a:r>
            <a:r>
              <a:rPr lang="pl-PL" b="1" dirty="0"/>
              <a:t>starzenie się społeczeństwa. </a:t>
            </a:r>
            <a:r>
              <a:rPr lang="pl-PL" dirty="0"/>
              <a:t>Natomiast najmniejszą siłę oddziaływania przypisuje się przede wszystkim </a:t>
            </a:r>
            <a:r>
              <a:rPr lang="pl-PL" b="1" dirty="0"/>
              <a:t>zmianom klimatycznym, </a:t>
            </a:r>
            <a:r>
              <a:rPr lang="pl-PL" dirty="0"/>
              <a:t>ale także </a:t>
            </a:r>
            <a:r>
              <a:rPr lang="pl-PL" b="1" dirty="0"/>
              <a:t>depopulacji.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027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C2FD8-C2D4-F25F-E26B-666411E3B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6D0A714-0D24-48FA-0775-68C052C1A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FE415ED-770D-F224-82AC-C66EB2EA4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0C6F14-9ACA-D165-F116-ECD7F46F1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52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E866F-C99E-5250-51E1-67FF3692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DC21935-3308-3FFC-7878-0C3674AD8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EA1B648-BFF9-280A-D9FC-C1ADF899F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DE3891-3BD6-ED98-8DA1-6C10DB24C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10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76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2364401"/>
            <a:ext cx="11257087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4249281"/>
            <a:ext cx="8298494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567424"/>
            <a:ext cx="8298494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 hasCustomPrompt="1"/>
          </p:nvPr>
        </p:nvSpPr>
        <p:spPr>
          <a:xfrm>
            <a:off x="8882717" y="499600"/>
            <a:ext cx="2817283" cy="75303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pl-PL" dirty="0"/>
              <a:t>Logo partnera</a:t>
            </a:r>
          </a:p>
        </p:txBody>
      </p:sp>
      <p:pic>
        <p:nvPicPr>
          <p:cNvPr id="2" name="Obraz 1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C444CFC1-5308-BC7C-1A1C-F193EC397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" y="6028349"/>
            <a:ext cx="4572000" cy="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1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P_negat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49" y="328179"/>
            <a:ext cx="7192652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Obraz 6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FFC53DD1-4941-31C9-BD2C-DC3AE679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0" y="192833"/>
            <a:ext cx="1764000" cy="974102"/>
          </a:xfrm>
          <a:prstGeom prst="rect">
            <a:avLst/>
          </a:prstGeom>
        </p:spPr>
      </p:pic>
      <p:pic>
        <p:nvPicPr>
          <p:cNvPr id="3" name="Obraz 2" descr="PARP Grupa PFR logo">
            <a:extLst>
              <a:ext uri="{FF2B5EF4-FFF2-40B4-BE49-F238E27FC236}">
                <a16:creationId xmlns:a16="http://schemas.microsoft.com/office/drawing/2014/main" id="{E3FE0D03-BBA7-BEAD-B43F-71F061135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9" y="283780"/>
            <a:ext cx="1440000" cy="79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91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26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e kontaktow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1812018"/>
            <a:ext cx="7669471" cy="151117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Adres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4055288"/>
            <a:ext cx="7669471" cy="1517904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Kontakt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Obraz 1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6746C234-59A9-9CC6-35E0-9C1351DD23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" y="6028349"/>
            <a:ext cx="4572000" cy="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324914"/>
            <a:ext cx="9752012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sekcji</a:t>
            </a: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912" y="1844675"/>
            <a:ext cx="3301087" cy="37212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1844675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2207925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2678545"/>
            <a:ext cx="7735296" cy="2887368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  <p:pic>
        <p:nvPicPr>
          <p:cNvPr id="2" name="Obraz 1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60C45F7A-7B7B-44BC-FC48-275FD9F50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" y="6028349"/>
            <a:ext cx="4572000" cy="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9078013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6F4EB80B-73B3-324C-190A-46005DF57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887" y="1238491"/>
            <a:ext cx="11095345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pic>
        <p:nvPicPr>
          <p:cNvPr id="5" name="Obraz 4" descr="PARP Grupa PFR logo">
            <a:extLst>
              <a:ext uri="{FF2B5EF4-FFF2-40B4-BE49-F238E27FC236}">
                <a16:creationId xmlns:a16="http://schemas.microsoft.com/office/drawing/2014/main" id="{7CC17877-BE26-2770-8920-E78169189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23" y="212516"/>
            <a:ext cx="1440000" cy="79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28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9078013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6F4EB80B-73B3-324C-190A-46005DF57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887" y="1238491"/>
            <a:ext cx="5502113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5B9D97-1CC0-1C4D-96DD-902700B56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4976" y="1238491"/>
            <a:ext cx="5502113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pic>
        <p:nvPicPr>
          <p:cNvPr id="5" name="Obraz 4" descr="PARP Grupa PFR logo">
            <a:extLst>
              <a:ext uri="{FF2B5EF4-FFF2-40B4-BE49-F238E27FC236}">
                <a16:creationId xmlns:a16="http://schemas.microsoft.com/office/drawing/2014/main" id="{EAD42C0B-CA30-CF4D-238B-7BA7ACBEA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23" y="212516"/>
            <a:ext cx="1440000" cy="79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90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ść x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328179"/>
            <a:ext cx="7720410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6F4EB80B-73B3-324C-190A-46005DF57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888" y="1238491"/>
            <a:ext cx="378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5B9D97-1CC0-1C4D-96DD-902700B56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4298" y="1238491"/>
            <a:ext cx="378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80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ść x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128" y="328179"/>
            <a:ext cx="6837295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6F4EB80B-73B3-324C-190A-46005DF57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262" y="1238491"/>
            <a:ext cx="378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5B9D97-1CC0-1C4D-96DD-902700B56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9672" y="1238491"/>
            <a:ext cx="378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pic>
        <p:nvPicPr>
          <p:cNvPr id="3" name="Obraz 2" descr="PARP Grupa PFR logo">
            <a:extLst>
              <a:ext uri="{FF2B5EF4-FFF2-40B4-BE49-F238E27FC236}">
                <a16:creationId xmlns:a16="http://schemas.microsoft.com/office/drawing/2014/main" id="{585D5414-92F4-8B4E-C21B-D811DAD1F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23" y="212516"/>
            <a:ext cx="1440000" cy="79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9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9078013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6F4EB80B-73B3-324C-190A-46005DF57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888" y="1238491"/>
            <a:ext cx="360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5B9D97-1CC0-1C4D-96DD-902700B56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358" y="1238491"/>
            <a:ext cx="360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7A06AD9B-2D1D-9585-DE82-5347C01E39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0828" y="1238491"/>
            <a:ext cx="3600000" cy="497511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</p:txBody>
      </p:sp>
      <p:pic>
        <p:nvPicPr>
          <p:cNvPr id="7" name="Obraz 6" descr="PARP Grupa PFR logo">
            <a:extLst>
              <a:ext uri="{FF2B5EF4-FFF2-40B4-BE49-F238E27FC236}">
                <a16:creationId xmlns:a16="http://schemas.microsoft.com/office/drawing/2014/main" id="{2F09AD7D-EADD-6F9F-C972-A0E254248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23" y="212516"/>
            <a:ext cx="1440000" cy="79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2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P_negat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9078013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Obraz 6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FFC53DD1-4941-31C9-BD2C-DC3AE679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0" y="192833"/>
            <a:ext cx="1764000" cy="974102"/>
          </a:xfrm>
          <a:prstGeom prst="rect">
            <a:avLst/>
          </a:prstGeom>
        </p:spPr>
      </p:pic>
      <p:pic>
        <p:nvPicPr>
          <p:cNvPr id="3" name="Obraz 2" descr="PARP Grupa PFR logo">
            <a:extLst>
              <a:ext uri="{FF2B5EF4-FFF2-40B4-BE49-F238E27FC236}">
                <a16:creationId xmlns:a16="http://schemas.microsoft.com/office/drawing/2014/main" id="{E3FE0D03-BBA7-BEAD-B43F-71F061135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4" y="212516"/>
            <a:ext cx="1440000" cy="79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5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P_negat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2CF2-4E4C-AC77-DBFB-92834127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9078013" cy="6050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A7-7646-7575-E3C8-5ABA72A42B9E}"/>
              </a:ext>
            </a:extLst>
          </p:cNvPr>
          <p:cNvSpPr txBox="1">
            <a:spLocks/>
          </p:cNvSpPr>
          <p:nvPr userDrawn="1"/>
        </p:nvSpPr>
        <p:spPr>
          <a:xfrm>
            <a:off x="8946033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Obraz 6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FFC53DD1-4941-31C9-BD2C-DC3AE679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0" y="192833"/>
            <a:ext cx="1764000" cy="974102"/>
          </a:xfrm>
          <a:prstGeom prst="rect">
            <a:avLst/>
          </a:prstGeom>
        </p:spPr>
      </p:pic>
      <p:pic>
        <p:nvPicPr>
          <p:cNvPr id="3" name="Obraz 2" descr="PARP Grupa PFR logo">
            <a:extLst>
              <a:ext uri="{FF2B5EF4-FFF2-40B4-BE49-F238E27FC236}">
                <a16:creationId xmlns:a16="http://schemas.microsoft.com/office/drawing/2014/main" id="{E3FE0D03-BBA7-BEAD-B43F-71F061135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4" y="212516"/>
            <a:ext cx="1440000" cy="79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AF664BAC-BF32-2C24-1A07-2DDBE78DB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9" y="6028349"/>
            <a:ext cx="4572000" cy="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964" y="328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CF7-F0A0-4A91-BFC8-73FFE143871A}" type="datetimeFigureOut">
              <a:rPr lang="pl-PL" smtClean="0"/>
              <a:t>25.03.2026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B16D-D7FB-4722-A93E-B27BAD17AAF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27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3" r:id="rId2"/>
    <p:sldLayoutId id="2147483745" r:id="rId3"/>
    <p:sldLayoutId id="2147483746" r:id="rId4"/>
    <p:sldLayoutId id="2147483750" r:id="rId5"/>
    <p:sldLayoutId id="2147483751" r:id="rId6"/>
    <p:sldLayoutId id="2147483747" r:id="rId7"/>
    <p:sldLayoutId id="2147483749" r:id="rId8"/>
    <p:sldLayoutId id="2147483754" r:id="rId9"/>
    <p:sldLayoutId id="2147483753" r:id="rId10"/>
    <p:sldLayoutId id="2147483748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2300375-A4A8-41AF-98A4-6D44A58E1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">
            <a:extLst>
              <a:ext uri="{FF2B5EF4-FFF2-40B4-BE49-F238E27FC236}">
                <a16:creationId xmlns:a16="http://schemas.microsoft.com/office/drawing/2014/main" id="{7539AD05-881C-471C-BCFA-6E5505008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2364401"/>
            <a:ext cx="11257087" cy="1689100"/>
          </a:xfrm>
        </p:spPr>
        <p:txBody>
          <a:bodyPr/>
          <a:lstStyle/>
          <a:p>
            <a:r>
              <a:rPr lang="pl-PL" sz="4400" dirty="0"/>
              <a:t>Ewaluacja mid term FENG</a:t>
            </a:r>
            <a:endParaRPr lang="pl-PL" sz="4400" dirty="0">
              <a:highlight>
                <a:srgbClr val="FFFF00"/>
              </a:highlight>
            </a:endParaRPr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694A9BDA-BBC7-49A7-BB31-D5CC20526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506" y="4249281"/>
            <a:ext cx="8298494" cy="1122363"/>
          </a:xfrm>
        </p:spPr>
        <p:txBody>
          <a:bodyPr/>
          <a:lstStyle/>
          <a:p>
            <a:pPr lvl="0"/>
            <a:r>
              <a:rPr lang="pl-PL" sz="3200" dirty="0"/>
              <a:t>Panele dyskusyjne - foresight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E9CBA576-8EBF-412F-B071-6D91ABD2C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06" y="5567424"/>
            <a:ext cx="8298494" cy="353085"/>
          </a:xfrm>
        </p:spPr>
        <p:txBody>
          <a:bodyPr/>
          <a:lstStyle/>
          <a:p>
            <a:r>
              <a:rPr lang="pl-PL" sz="1800" dirty="0"/>
              <a:t>Marzec 2026 r.</a:t>
            </a:r>
          </a:p>
        </p:txBody>
      </p:sp>
    </p:spTree>
    <p:extLst>
      <p:ext uri="{BB962C8B-B14F-4D97-AF65-F5344CB8AC3E}">
        <p14:creationId xmlns:p14="http://schemas.microsoft.com/office/powerpoint/2010/main" val="311909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3A233-8B8B-D49E-6FCA-E4B4816C1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F88966F-9BBD-74A5-D1A3-ABA69ED8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Geopolityka zawitała na nasze podwórko…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02278BF-14E2-183E-598D-0068008E5F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177" y="941445"/>
            <a:ext cx="11095345" cy="5293100"/>
          </a:xfrm>
        </p:spPr>
        <p:txBody>
          <a:bodyPr vert="horz" lIns="0" tIns="0" rIns="0" bIns="0" rtlCol="0" anchor="t">
            <a:noAutofit/>
          </a:bodyPr>
          <a:lstStyle/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Ostatnie lata pokazują, że tzw. </a:t>
            </a:r>
            <a:r>
              <a:rPr lang="pl-PL" sz="2000" b="1" dirty="0">
                <a:latin typeface="Aptos"/>
              </a:rPr>
              <a:t>zewnętrzne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szoki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podażowe</a:t>
            </a:r>
            <a:r>
              <a:rPr lang="pl-PL" sz="2000" dirty="0">
                <a:latin typeface="Aptos"/>
              </a:rPr>
              <a:t> mogą być ważnym czynnikiem wpływającym na bieżące funkcjonowanie przedsiębiorstw i ekosystemu gospodarczego.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Źródłem szoków podażowych są </a:t>
            </a:r>
            <a:r>
              <a:rPr lang="pl-PL" sz="2000" b="1" dirty="0">
                <a:latin typeface="Aptos"/>
              </a:rPr>
              <a:t>napięcia geopolityczne </a:t>
            </a:r>
            <a:r>
              <a:rPr lang="pl-PL" sz="2000" dirty="0">
                <a:latin typeface="Aptos"/>
              </a:rPr>
              <a:t>(wojna na Ukrainie, konflikt bliskowschodni, polityka handlowa USA, polityka handlowa Chin).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Skutki tych konfliktów </a:t>
            </a:r>
            <a:r>
              <a:rPr lang="pl-PL" sz="2000" b="1" dirty="0">
                <a:latin typeface="Aptos"/>
              </a:rPr>
              <a:t>obejmują</a:t>
            </a:r>
            <a:r>
              <a:rPr lang="pl-PL" sz="2000" dirty="0">
                <a:latin typeface="Aptos"/>
              </a:rPr>
              <a:t> m.in. nałożenie ceł, wzrost cen surowców, ograniczenia eksportu, wzrost cen energii i surowców strategicznych.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Skutki szoków podażowych rozchodzą się poprzez międzynarodowe kanały handlowe. Prowadzi to do </a:t>
            </a:r>
            <a:r>
              <a:rPr lang="pl-PL" sz="2000" b="1" dirty="0">
                <a:latin typeface="Aptos"/>
              </a:rPr>
              <a:t>zakłóceń</a:t>
            </a:r>
            <a:r>
              <a:rPr lang="pl-PL" sz="2000" dirty="0">
                <a:latin typeface="Aptos"/>
              </a:rPr>
              <a:t> w globalnych łańcuchach dostaw, wzrostu cen oraz niepewności gospodarczej;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Silne powiązania handlowe krajów UE sprawiają, że szoki szybko </a:t>
            </a:r>
            <a:r>
              <a:rPr lang="pl-PL" sz="2000" b="1" dirty="0">
                <a:latin typeface="Aptos"/>
              </a:rPr>
              <a:t>docierają</a:t>
            </a:r>
            <a:r>
              <a:rPr lang="pl-PL" sz="2000" dirty="0">
                <a:latin typeface="Aptos"/>
              </a:rPr>
              <a:t> do większości gospodarek europejskich, </a:t>
            </a:r>
            <a:r>
              <a:rPr lang="pl-PL" sz="2000" b="1" dirty="0">
                <a:latin typeface="Aptos"/>
              </a:rPr>
              <a:t>w tym Polski</a:t>
            </a:r>
            <a:r>
              <a:rPr lang="pl-PL" sz="2000" dirty="0">
                <a:latin typeface="Aptos"/>
              </a:rPr>
              <a:t>. 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Siła szoku zależy od </a:t>
            </a:r>
            <a:r>
              <a:rPr lang="pl-PL" sz="2000" b="1" dirty="0">
                <a:latin typeface="Aptos"/>
              </a:rPr>
              <a:t>znaczenia danego dobra i stopnia monopolizacji podaży </a:t>
            </a:r>
            <a:r>
              <a:rPr lang="pl-PL" sz="2000" dirty="0">
                <a:latin typeface="Aptos"/>
              </a:rPr>
              <a:t>(np. ropa, gaz, metale ziem rzadkich).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Polska, mimo niewielkiego udziału w światowym handlu, jest silnie powiązana z gospodarką UE, przez co </a:t>
            </a:r>
            <a:r>
              <a:rPr lang="pl-PL" sz="2000" b="1" dirty="0">
                <a:latin typeface="Aptos"/>
              </a:rPr>
              <a:t>szoki podażowe szybko docierają </a:t>
            </a:r>
            <a:r>
              <a:rPr lang="pl-PL" sz="2000" dirty="0">
                <a:latin typeface="Aptos"/>
              </a:rPr>
              <a:t>także tutaj.</a:t>
            </a:r>
          </a:p>
          <a:p>
            <a:pPr marL="171450" lvl="0" indent="-171450">
              <a:lnSpc>
                <a:spcPct val="114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l-PL" sz="20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3182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F5FA9-1407-0D62-B6CC-BEB76044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5F240AD-E404-4312-789B-61DB670A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9870369" cy="60507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Procesy „catching up” wciąż hamują zastane deficyty rozwojowe 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027AA8B-72A3-D49C-B5ED-1CAC16A223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397" y="1049085"/>
            <a:ext cx="11095345" cy="497511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Potencjał mikrofirm </a:t>
            </a:r>
            <a:r>
              <a:rPr lang="pl-PL" sz="2000" b="1" dirty="0">
                <a:latin typeface="Aptos"/>
              </a:rPr>
              <a:t>nie jest w pełni wykorzystywany</a:t>
            </a:r>
            <a:r>
              <a:rPr lang="pl-PL" sz="2000" dirty="0">
                <a:latin typeface="Aptos"/>
              </a:rPr>
              <a:t>. Mikrofirmy charakteryzują się </a:t>
            </a:r>
            <a:r>
              <a:rPr lang="pl-PL" sz="2000" b="1" dirty="0">
                <a:latin typeface="Aptos"/>
              </a:rPr>
              <a:t>niższą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produktywnością</a:t>
            </a:r>
            <a:r>
              <a:rPr lang="pl-PL" sz="2000" dirty="0">
                <a:latin typeface="Aptos"/>
              </a:rPr>
              <a:t> w stosunku do pozostałych grup przedsiębiorstw.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Dwa czynniki wydają się mieć kluczowe znaczenie dla rozwoju tych firm: (1) </a:t>
            </a:r>
            <a:r>
              <a:rPr lang="pl-PL" sz="2000" b="1" dirty="0">
                <a:latin typeface="Aptos"/>
              </a:rPr>
              <a:t>dostęp</a:t>
            </a:r>
            <a:r>
              <a:rPr lang="pl-PL" sz="2000" dirty="0">
                <a:latin typeface="Aptos"/>
              </a:rPr>
              <a:t> do </a:t>
            </a:r>
            <a:r>
              <a:rPr lang="pl-PL" sz="2000" b="1" dirty="0">
                <a:latin typeface="Aptos"/>
              </a:rPr>
              <a:t>rynków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finansowych</a:t>
            </a:r>
            <a:r>
              <a:rPr lang="pl-PL" sz="2000" dirty="0">
                <a:latin typeface="Aptos"/>
              </a:rPr>
              <a:t> (rynek bankowy, pożyczkowy, rynek VC/PE) oraz (2) </a:t>
            </a:r>
            <a:r>
              <a:rPr lang="pl-PL" sz="2000" b="1" dirty="0">
                <a:latin typeface="Aptos"/>
              </a:rPr>
              <a:t>kapitał</a:t>
            </a:r>
            <a:r>
              <a:rPr lang="pl-PL" sz="2000" dirty="0">
                <a:latin typeface="Aptos"/>
              </a:rPr>
              <a:t> ludzki. W obu przypadkach wciąż mamy do czynienia z </a:t>
            </a:r>
            <a:r>
              <a:rPr lang="pl-PL" sz="2000" b="1" dirty="0">
                <a:latin typeface="Aptos"/>
              </a:rPr>
              <a:t>deficytami</a:t>
            </a:r>
            <a:r>
              <a:rPr lang="pl-PL" sz="2000" dirty="0">
                <a:latin typeface="Aptos"/>
              </a:rPr>
              <a:t> powodującymi, że potencjał rozwojowy mikrofirm nie jest w pełni wykorzystywany. 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Jedną ze </a:t>
            </a:r>
            <a:r>
              <a:rPr lang="pl-PL" sz="2000" b="1" dirty="0">
                <a:latin typeface="Aptos"/>
              </a:rPr>
              <a:t>ścieżek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wzrostu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produktywności</a:t>
            </a:r>
            <a:r>
              <a:rPr lang="pl-PL" sz="2000" dirty="0">
                <a:latin typeface="Aptos"/>
              </a:rPr>
              <a:t> jest </a:t>
            </a:r>
            <a:r>
              <a:rPr lang="pl-PL" sz="2000" b="1" dirty="0">
                <a:latin typeface="Aptos"/>
              </a:rPr>
              <a:t>wchodzenie</a:t>
            </a:r>
            <a:r>
              <a:rPr lang="pl-PL" sz="2000" dirty="0">
                <a:latin typeface="Aptos"/>
              </a:rPr>
              <a:t> na </a:t>
            </a:r>
            <a:r>
              <a:rPr lang="pl-PL" sz="2000" b="1" dirty="0">
                <a:latin typeface="Aptos"/>
              </a:rPr>
              <a:t>rynek</a:t>
            </a:r>
            <a:r>
              <a:rPr lang="pl-PL" sz="2000" dirty="0">
                <a:latin typeface="Aptos"/>
              </a:rPr>
              <a:t> nowych podmiotów charakteryzujących się produktywnością wyższą niż średnia dla branży (efekt taki można uzyskać o ile nowe wejścia związane są z zastosowaniem innowacji).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Rozwój nowych przedsiębiorstw wymaga szybkiego </a:t>
            </a:r>
            <a:r>
              <a:rPr lang="pl-PL" sz="2000" b="1" dirty="0">
                <a:latin typeface="Aptos"/>
              </a:rPr>
              <a:t>procesu inkubacji i początkowego wzrostu </a:t>
            </a:r>
            <a:r>
              <a:rPr lang="pl-PL" sz="2000" dirty="0">
                <a:latin typeface="Aptos"/>
              </a:rPr>
              <a:t>co wymaga intensywnego zasilania w kapitał finansowy, zasoby i wiedzę oraz kapitał ludzki.</a:t>
            </a: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W sytuacji słabości funkcjonowania rynku kapitałowego w odniesieniu do wczesnych etapów (z czym faktycznie mamy do czynienia w Polsce) skuteczność „startupowej” ścieżki zwiększania produktywności może wymagać </a:t>
            </a:r>
            <a:r>
              <a:rPr lang="pl-PL" sz="2000" b="1" dirty="0">
                <a:latin typeface="Aptos"/>
              </a:rPr>
              <a:t>silnego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wsparcia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publicznego</a:t>
            </a:r>
            <a:r>
              <a:rPr lang="pl-PL" sz="2000" dirty="0">
                <a:latin typeface="Aptos"/>
              </a:rPr>
              <a:t> na wczesnym etapie, ale także w późniejszych fazach rozwoju.  </a:t>
            </a:r>
          </a:p>
          <a:p>
            <a:pPr marL="357188" indent="-357188">
              <a:lnSpc>
                <a:spcPct val="114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l-PL" sz="20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09138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9E860-D3BF-CD8D-51B5-5F78DD26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6CE2426-B630-3633-AEF5-7EE977E0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8" y="328179"/>
            <a:ext cx="10017064" cy="60507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Procesy „catching up” wciąż hamują zastane deficyty rozwojowe cd.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34227B2-B3C6-F533-D69E-8722C0175F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535" y="1008335"/>
            <a:ext cx="11095345" cy="5521485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57188" indent="-357188">
              <a:lnSpc>
                <a:spcPct val="12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latin typeface="Aptos"/>
              </a:rPr>
              <a:t>Cyfryzacja zwiększa produktywność i odporność</a:t>
            </a:r>
            <a:r>
              <a:rPr lang="pl-PL" sz="2000" dirty="0">
                <a:latin typeface="Aptos"/>
              </a:rPr>
              <a:t>. Wykorzystanie technologii cyfrowych w różnych obszarach funkcjonowania przedsiębiorstw począwszy od rutynowych i pracochłonnych prac biurowych, aż po złożone procesy związane z zarządzaniem produkcją i sprzedażą może w istotny sposób </a:t>
            </a:r>
            <a:r>
              <a:rPr lang="pl-PL" sz="2000" b="1" dirty="0">
                <a:latin typeface="Aptos"/>
              </a:rPr>
              <a:t>poprawić produktywność</a:t>
            </a:r>
            <a:r>
              <a:rPr lang="pl-PL" sz="2000" dirty="0">
                <a:latin typeface="Aptos"/>
              </a:rPr>
              <a:t>, jak również uodpornić przedsiębiorstwa na brak pracowników (problem depopulacji opisywany wcześniej).   </a:t>
            </a:r>
          </a:p>
          <a:p>
            <a:pPr marL="357188" indent="-357188">
              <a:lnSpc>
                <a:spcPct val="12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Pomimo znacznego postępu w rozwijaniu infrastruktury sieciowej oraz dostępności różnych rozwiązań informatycznych, zakres wykorzystywania technologii cyfrowych przez przedsiębiorstwa jest jednak wciąż </a:t>
            </a:r>
            <a:r>
              <a:rPr lang="pl-PL" sz="2000" b="1" dirty="0">
                <a:latin typeface="Aptos"/>
              </a:rPr>
              <a:t>bardzo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mały</a:t>
            </a:r>
            <a:r>
              <a:rPr lang="pl-PL" sz="2000" dirty="0">
                <a:latin typeface="Aptos"/>
              </a:rPr>
              <a:t>. Indeks integracji technologii cyfrowych ukazujący skalę wykorzystania tego typu rozwiązań w działalności przedsiębiorstw w 2022 roku plasował Polskę na miejscu 24 – dokładnie tym samym co w 2017 roku. Pozycja krajowego sektora przedsiębiorstw na tle rynków rozwiniętych jest nadal słaba. Większość wskaźników opisujących poziom cyfryzacji sektora jest poniżej średniej dla UE (m.in. w zakresie wykorzystania sztucznej inteligencji, analityki danych czy kompetencje cyfrowe pracowników).</a:t>
            </a:r>
          </a:p>
          <a:p>
            <a:pPr marL="357188" indent="-357188">
              <a:lnSpc>
                <a:spcPct val="12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latin typeface="Aptos"/>
              </a:rPr>
              <a:t>Słaba pozycja sektora MŚP w zakresie cyfryzacji </a:t>
            </a:r>
            <a:r>
              <a:rPr lang="pl-PL" sz="2000" dirty="0">
                <a:latin typeface="Aptos"/>
              </a:rPr>
              <a:t>(związana z ograniczonymi zasobami finansowymi i brakiem kompetencji) może prowadzić do uzależnienie się od zagranicznych dostawców technologii i spadku konkurencyjności (poprzez ograniczoną innowacyjność) co doprowadzi do utrwalenia się luki technologicznej i niższą konkurencyjność gospodarki krajowej.</a:t>
            </a:r>
            <a:endParaRPr lang="pl-PL" sz="2000" dirty="0">
              <a:highlight>
                <a:srgbClr val="00FFFF"/>
              </a:highlight>
              <a:latin typeface="Aptos"/>
            </a:endParaRPr>
          </a:p>
          <a:p>
            <a:pPr marL="357188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l-PL" sz="20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58561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AFC0B-ED95-683F-0928-8654842B8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282998-E62C-B5AC-3458-5519DAC0EC80}"/>
              </a:ext>
            </a:extLst>
          </p:cNvPr>
          <p:cNvSpPr/>
          <p:nvPr/>
        </p:nvSpPr>
        <p:spPr>
          <a:xfrm>
            <a:off x="2383971" y="3275657"/>
            <a:ext cx="98080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b="1" dirty="0">
                <a:solidFill>
                  <a:schemeClr val="accent1"/>
                </a:solidFill>
                <a:latin typeface="Aptos" panose="020B0004020202020204" pitchFamily="34" charset="0"/>
              </a:rPr>
              <a:t>Scenariusze interwencji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01E02089-8CFA-C42E-0514-DFE38BDC88A5}"/>
              </a:ext>
            </a:extLst>
          </p:cNvPr>
          <p:cNvCxnSpPr>
            <a:cxnSpLocks/>
          </p:cNvCxnSpPr>
          <p:nvPr/>
        </p:nvCxnSpPr>
        <p:spPr>
          <a:xfrm>
            <a:off x="2480370" y="4340190"/>
            <a:ext cx="8776041" cy="0"/>
          </a:xfrm>
          <a:prstGeom prst="line">
            <a:avLst/>
          </a:prstGeom>
          <a:ln w="15875" cap="rnd"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czarne, ciemność&#10;&#10;Zawartość wygenerowana przez AI może być niepoprawna.">
            <a:extLst>
              <a:ext uri="{FF2B5EF4-FFF2-40B4-BE49-F238E27FC236}">
                <a16:creationId xmlns:a16="http://schemas.microsoft.com/office/drawing/2014/main" id="{CE02C9ED-1FC6-88D5-1F90-B09406DF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4" y="0"/>
            <a:ext cx="1839686" cy="1015894"/>
          </a:xfrm>
          <a:prstGeom prst="rect">
            <a:avLst/>
          </a:prstGeom>
        </p:spPr>
      </p:pic>
      <p:pic>
        <p:nvPicPr>
          <p:cNvPr id="14" name="Grafika 13" descr="Dom kontur">
            <a:extLst>
              <a:ext uri="{FF2B5EF4-FFF2-40B4-BE49-F238E27FC236}">
                <a16:creationId xmlns:a16="http://schemas.microsoft.com/office/drawing/2014/main" id="{BF3F88E0-73CE-B080-C7CB-651DDA062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7941" y="2983627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A1948-101D-6B96-84B2-77DA9B43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4B893B3-499E-C795-E6E7-D6ABDDEE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7" y="294798"/>
            <a:ext cx="10017064" cy="4393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Znaczenie megatrendów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FAC3C7-56DD-5D99-6592-7F9A30F3B7F9}"/>
              </a:ext>
            </a:extLst>
          </p:cNvPr>
          <p:cNvSpPr txBox="1"/>
          <p:nvPr/>
        </p:nvSpPr>
        <p:spPr>
          <a:xfrm>
            <a:off x="3114912" y="899901"/>
            <a:ext cx="870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Który z wymienionych poniżej megatrendów jest, Pana/i zdaniem, relatywnie najważniejszy, a który relatywnie mniej istotny, z punktu widzenia rozwoju Polski w najbliższych latach?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031FDEB-9CA7-A15B-DEFA-23D04D3626FA}"/>
              </a:ext>
            </a:extLst>
          </p:cNvPr>
          <p:cNvSpPr txBox="1"/>
          <p:nvPr/>
        </p:nvSpPr>
        <p:spPr>
          <a:xfrm>
            <a:off x="9742846" y="6273175"/>
            <a:ext cx="1607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badanie CAWI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27DF4D2-2C58-4E75-AD18-6B15932B65A3}"/>
              </a:ext>
            </a:extLst>
          </p:cNvPr>
          <p:cNvGraphicFramePr>
            <a:graphicFrameLocks/>
          </p:cNvGraphicFramePr>
          <p:nvPr/>
        </p:nvGraphicFramePr>
        <p:xfrm>
          <a:off x="3178689" y="1670496"/>
          <a:ext cx="8577882" cy="435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A82B6A9E-4F26-DF46-A70F-793872D6D096}"/>
              </a:ext>
            </a:extLst>
          </p:cNvPr>
          <p:cNvSpPr/>
          <p:nvPr/>
        </p:nvSpPr>
        <p:spPr>
          <a:xfrm>
            <a:off x="6542314" y="3429000"/>
            <a:ext cx="5072743" cy="67491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1DB5064-AB06-F1B9-B836-16624CEC1AB6}"/>
              </a:ext>
            </a:extLst>
          </p:cNvPr>
          <p:cNvSpPr/>
          <p:nvPr/>
        </p:nvSpPr>
        <p:spPr>
          <a:xfrm>
            <a:off x="7641771" y="1817773"/>
            <a:ext cx="3973285" cy="67491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EBB31BAF-9FF0-DCB7-30D9-6F152F32EDD4}"/>
              </a:ext>
            </a:extLst>
          </p:cNvPr>
          <p:cNvGrpSpPr/>
          <p:nvPr/>
        </p:nvGrpSpPr>
        <p:grpSpPr>
          <a:xfrm>
            <a:off x="206850" y="1526397"/>
            <a:ext cx="2873537" cy="4366458"/>
            <a:chOff x="206850" y="1526397"/>
            <a:chExt cx="2873537" cy="4366458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D7DD1BE1-AB4F-5B6A-15F5-31002CD34FCE}"/>
                </a:ext>
              </a:extLst>
            </p:cNvPr>
            <p:cNvGrpSpPr/>
            <p:nvPr/>
          </p:nvGrpSpPr>
          <p:grpSpPr>
            <a:xfrm>
              <a:off x="206850" y="1526397"/>
              <a:ext cx="2291752" cy="4366458"/>
              <a:chOff x="446336" y="1515511"/>
              <a:chExt cx="2291752" cy="4366458"/>
            </a:xfrm>
          </p:grpSpPr>
          <p:sp>
            <p:nvSpPr>
              <p:cNvPr id="4" name="Prostokąt: zaokrąglone rogi 3">
                <a:extLst>
                  <a:ext uri="{FF2B5EF4-FFF2-40B4-BE49-F238E27FC236}">
                    <a16:creationId xmlns:a16="http://schemas.microsoft.com/office/drawing/2014/main" id="{E699E436-51DA-2B62-0AB3-EE40E4749E4D}"/>
                  </a:ext>
                </a:extLst>
              </p:cNvPr>
              <p:cNvSpPr/>
              <p:nvPr/>
            </p:nvSpPr>
            <p:spPr>
              <a:xfrm>
                <a:off x="481985" y="1515511"/>
                <a:ext cx="2256103" cy="6050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dirty="0"/>
                  <a:t>Depopulacja</a:t>
                </a:r>
              </a:p>
            </p:txBody>
          </p:sp>
          <p:sp>
            <p:nvSpPr>
              <p:cNvPr id="5" name="Prostokąt: zaokrąglone rogi 4">
                <a:extLst>
                  <a:ext uri="{FF2B5EF4-FFF2-40B4-BE49-F238E27FC236}">
                    <a16:creationId xmlns:a16="http://schemas.microsoft.com/office/drawing/2014/main" id="{371AFDCF-F90E-2E0C-C8F0-F3FCAA4D7DEC}"/>
                  </a:ext>
                </a:extLst>
              </p:cNvPr>
              <p:cNvSpPr/>
              <p:nvPr/>
            </p:nvSpPr>
            <p:spPr>
              <a:xfrm>
                <a:off x="446337" y="2672131"/>
                <a:ext cx="2254335" cy="605075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dirty="0"/>
                  <a:t>Starzenie się</a:t>
                </a:r>
              </a:p>
            </p:txBody>
          </p:sp>
          <p:sp>
            <p:nvSpPr>
              <p:cNvPr id="6" name="Prostokąt: zaokrąglone rogi 5">
                <a:extLst>
                  <a:ext uri="{FF2B5EF4-FFF2-40B4-BE49-F238E27FC236}">
                    <a16:creationId xmlns:a16="http://schemas.microsoft.com/office/drawing/2014/main" id="{089F2E11-3FD6-BC1D-1BA3-C67CCE4AD951}"/>
                  </a:ext>
                </a:extLst>
              </p:cNvPr>
              <p:cNvSpPr/>
              <p:nvPr/>
            </p:nvSpPr>
            <p:spPr>
              <a:xfrm>
                <a:off x="446336" y="3733167"/>
                <a:ext cx="2254335" cy="849773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dirty="0"/>
                  <a:t>Napięcia geopolityczne (przyczyna szoków podażowych)</a:t>
                </a:r>
              </a:p>
            </p:txBody>
          </p:sp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FCFFD2B4-9677-F497-D289-998860E7B096}"/>
                  </a:ext>
                </a:extLst>
              </p:cNvPr>
              <p:cNvSpPr/>
              <p:nvPr/>
            </p:nvSpPr>
            <p:spPr>
              <a:xfrm>
                <a:off x="446336" y="5038901"/>
                <a:ext cx="2254336" cy="843068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dirty="0"/>
                  <a:t>Zmiany klimatyczne (przyczyna zjawisk ekstremalnych)</a:t>
                </a:r>
              </a:p>
            </p:txBody>
          </p:sp>
        </p:grp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B5853EF1-2E6A-5C4A-0BA2-A9FA198E55E1}"/>
                </a:ext>
              </a:extLst>
            </p:cNvPr>
            <p:cNvSpPr txBox="1"/>
            <p:nvPr/>
          </p:nvSpPr>
          <p:spPr>
            <a:xfrm>
              <a:off x="2541813" y="3968884"/>
              <a:ext cx="5385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000" dirty="0">
                  <a:solidFill>
                    <a:schemeClr val="bg2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❶</a:t>
              </a:r>
              <a:endParaRPr lang="pl-PL" sz="20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2499FC4B-70C9-7B72-444C-C1C117BBD886}"/>
                </a:ext>
              </a:extLst>
            </p:cNvPr>
            <p:cNvSpPr txBox="1"/>
            <p:nvPr/>
          </p:nvSpPr>
          <p:spPr>
            <a:xfrm>
              <a:off x="2541814" y="2831688"/>
              <a:ext cx="4623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❷</a:t>
              </a:r>
              <a:endParaRPr lang="pl-PL" dirty="0">
                <a:solidFill>
                  <a:schemeClr val="accent2"/>
                </a:solidFill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909629A8-33B4-882A-8C0C-4D0F638C4450}"/>
                </a:ext>
              </a:extLst>
            </p:cNvPr>
            <p:cNvSpPr txBox="1"/>
            <p:nvPr/>
          </p:nvSpPr>
          <p:spPr>
            <a:xfrm>
              <a:off x="2541814" y="1670496"/>
              <a:ext cx="5385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❸</a:t>
              </a:r>
              <a:endParaRPr lang="pl-PL" dirty="0">
                <a:solidFill>
                  <a:schemeClr val="tx2"/>
                </a:solidFill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474ACAE5-36BB-B3B5-EDF2-EF7CE3DC6E36}"/>
                </a:ext>
              </a:extLst>
            </p:cNvPr>
            <p:cNvSpPr txBox="1"/>
            <p:nvPr/>
          </p:nvSpPr>
          <p:spPr>
            <a:xfrm>
              <a:off x="2541814" y="5286655"/>
              <a:ext cx="5385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❹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5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7694B-372F-287E-6DF5-325703437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A4B981F-A2F5-FE78-A35F-91742014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7" y="294798"/>
            <a:ext cx="10017064" cy="4393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Działania amortyzujące niekorzystne skutki trendu starzenia się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345335F-AC39-3182-BEDF-15C25371101D}"/>
              </a:ext>
            </a:extLst>
          </p:cNvPr>
          <p:cNvSpPr txBox="1"/>
          <p:nvPr/>
        </p:nvSpPr>
        <p:spPr>
          <a:xfrm>
            <a:off x="334727" y="2305187"/>
            <a:ext cx="27433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Które z działań byłyby przydatne, aby utrzymać lub podnieść produktywność przedsiębiorstw w warunkach starzenia się pracowników (rosnący udział pracowników w wieku 60+)?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35E2BB3-4443-A99B-3D07-66DD80428937}"/>
              </a:ext>
            </a:extLst>
          </p:cNvPr>
          <p:cNvSpPr txBox="1"/>
          <p:nvPr/>
        </p:nvSpPr>
        <p:spPr>
          <a:xfrm>
            <a:off x="10250239" y="6052930"/>
            <a:ext cx="1607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badanie CAWI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CAB416D-4B7D-CA0B-FB84-799A8DFB4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87763"/>
              </p:ext>
            </p:extLst>
          </p:nvPr>
        </p:nvGraphicFramePr>
        <p:xfrm>
          <a:off x="2991678" y="926134"/>
          <a:ext cx="8865595" cy="510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wal 9">
            <a:extLst>
              <a:ext uri="{FF2B5EF4-FFF2-40B4-BE49-F238E27FC236}">
                <a16:creationId xmlns:a16="http://schemas.microsoft.com/office/drawing/2014/main" id="{948F9A2D-6248-CFA3-7705-B0A88246B375}"/>
              </a:ext>
            </a:extLst>
          </p:cNvPr>
          <p:cNvSpPr/>
          <p:nvPr/>
        </p:nvSpPr>
        <p:spPr>
          <a:xfrm>
            <a:off x="4144740" y="2102125"/>
            <a:ext cx="3180521" cy="4323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28F65C2-9580-B8D2-4922-1A3DAD0A4B1E}"/>
              </a:ext>
            </a:extLst>
          </p:cNvPr>
          <p:cNvSpPr/>
          <p:nvPr/>
        </p:nvSpPr>
        <p:spPr>
          <a:xfrm>
            <a:off x="3414091" y="4277139"/>
            <a:ext cx="3911170" cy="4886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55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1670E-A8D3-9B48-B721-2E8D1B5D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F7CA275-248F-4EE4-E380-4989C8DC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7" y="294798"/>
            <a:ext cx="10017064" cy="4393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Działania amortyzujące niekorzystne skutki szoków podażowych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63BF6E-BA04-A414-F123-DEB900AE5B63}"/>
              </a:ext>
            </a:extLst>
          </p:cNvPr>
          <p:cNvSpPr txBox="1"/>
          <p:nvPr/>
        </p:nvSpPr>
        <p:spPr>
          <a:xfrm>
            <a:off x="334727" y="2305187"/>
            <a:ext cx="27433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Kierunki działań zapewniające lepsze przygotowane przedsiębiorstw do radzenia sobie z napięciami geopolitycznymi / szokami podażowymi, które mogą mieć znaczący wpływ na ich działanie.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23E45E-69B3-7B67-8DFB-DA49C73BDB2D}"/>
              </a:ext>
            </a:extLst>
          </p:cNvPr>
          <p:cNvSpPr txBox="1"/>
          <p:nvPr/>
        </p:nvSpPr>
        <p:spPr>
          <a:xfrm>
            <a:off x="10250239" y="6052930"/>
            <a:ext cx="1607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badanie CAWI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F834916-DF7F-0B90-E2AD-0FA925879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368484"/>
              </p:ext>
            </p:extLst>
          </p:nvPr>
        </p:nvGraphicFramePr>
        <p:xfrm>
          <a:off x="3229198" y="1032030"/>
          <a:ext cx="8449279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42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F1A3-96DE-E834-74F5-6EA97E22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429F1C5-924F-D1AA-F780-8F77C34F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7" y="294798"/>
            <a:ext cx="10017064" cy="4393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Technologiczne ukierunkowanie wsparcia publicznego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F876852-80C0-99CC-5DC6-25FA11540E00}"/>
              </a:ext>
            </a:extLst>
          </p:cNvPr>
          <p:cNvSpPr txBox="1"/>
          <p:nvPr/>
        </p:nvSpPr>
        <p:spPr>
          <a:xfrm>
            <a:off x="334727" y="2100895"/>
            <a:ext cx="27433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Jeśli środki publiczne miałyby zostać skoncentrowane na określonych dziedzinach, które technologie powinny mieć najwyższy priorytet z punktu widzenia wzrostu produktywności i innowacyjności?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9A794F-FDE2-396D-C1D5-9683C0BB48CD}"/>
              </a:ext>
            </a:extLst>
          </p:cNvPr>
          <p:cNvSpPr txBox="1"/>
          <p:nvPr/>
        </p:nvSpPr>
        <p:spPr>
          <a:xfrm>
            <a:off x="10250239" y="6052930"/>
            <a:ext cx="1607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badanie CAWI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2F0D888-6C90-46E4-B6A6-45B42805C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08638"/>
              </p:ext>
            </p:extLst>
          </p:nvPr>
        </p:nvGraphicFramePr>
        <p:xfrm>
          <a:off x="3135315" y="871088"/>
          <a:ext cx="8553102" cy="518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fika 8" descr="Ostrzeżenie kontur">
            <a:extLst>
              <a:ext uri="{FF2B5EF4-FFF2-40B4-BE49-F238E27FC236}">
                <a16:creationId xmlns:a16="http://schemas.microsoft.com/office/drawing/2014/main" id="{54456E46-8685-F7E5-5ED2-A32583C9E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6856" y="4979504"/>
            <a:ext cx="457200" cy="457200"/>
          </a:xfrm>
          <a:prstGeom prst="rect">
            <a:avLst/>
          </a:prstGeom>
        </p:spPr>
      </p:pic>
      <p:pic>
        <p:nvPicPr>
          <p:cNvPr id="11" name="Grafika 10" descr="Ostrzeżenie kontur">
            <a:extLst>
              <a:ext uri="{FF2B5EF4-FFF2-40B4-BE49-F238E27FC236}">
                <a16:creationId xmlns:a16="http://schemas.microsoft.com/office/drawing/2014/main" id="{458A3BC1-F1B0-4132-9A15-88A25CF04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5513" y="3690731"/>
            <a:ext cx="457200" cy="457200"/>
          </a:xfrm>
          <a:prstGeom prst="rect">
            <a:avLst/>
          </a:prstGeom>
        </p:spPr>
      </p:pic>
      <p:pic>
        <p:nvPicPr>
          <p:cNvPr id="13" name="Grafika 12" descr="Ostrzeżenie kontur">
            <a:extLst>
              <a:ext uri="{FF2B5EF4-FFF2-40B4-BE49-F238E27FC236}">
                <a16:creationId xmlns:a16="http://schemas.microsoft.com/office/drawing/2014/main" id="{9759E9A0-1C1D-0508-5079-2BE29096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656" y="242680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11142-F762-AEF3-74A5-1258DBFE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172CF08-8836-CF18-569E-6308C51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7" y="294798"/>
            <a:ext cx="10017064" cy="4393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Znaczenie typów interwencji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9F9A2C9-0466-CA48-3879-1796906942E9}"/>
              </a:ext>
            </a:extLst>
          </p:cNvPr>
          <p:cNvSpPr txBox="1"/>
          <p:nvPr/>
        </p:nvSpPr>
        <p:spPr>
          <a:xfrm>
            <a:off x="334726" y="913169"/>
            <a:ext cx="11090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Które ze wskazanych typów interwencji publicznej będą, Pani / Pana zdaniem, najważniejsze dla podniesienia zdolności adaptacyjnych (w konsekwencji konkurencyjności) przedsiębiorstw w perspektywie najbliższych 10-15 lat?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32CA13E-A545-C330-F2A9-954BA0BA038A}"/>
              </a:ext>
            </a:extLst>
          </p:cNvPr>
          <p:cNvSpPr txBox="1"/>
          <p:nvPr/>
        </p:nvSpPr>
        <p:spPr>
          <a:xfrm>
            <a:off x="10250239" y="6052930"/>
            <a:ext cx="1607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badanie CAWI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E5444D2-E730-0436-362A-0B42AA7CA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590758"/>
              </p:ext>
            </p:extLst>
          </p:nvPr>
        </p:nvGraphicFramePr>
        <p:xfrm>
          <a:off x="358040" y="1738487"/>
          <a:ext cx="11320437" cy="431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B67D3-0878-779B-945F-AF66DE8BA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2BB7143-29BF-EA63-0D5A-1BAC9B96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7" y="294798"/>
            <a:ext cx="10017064" cy="4393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Logika wyznaczania dziedzin / sposobów interwencji</a:t>
            </a:r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CB792A9-5E2F-1FE1-D57E-0DA840F2A86B}"/>
              </a:ext>
            </a:extLst>
          </p:cNvPr>
          <p:cNvSpPr/>
          <p:nvPr/>
        </p:nvSpPr>
        <p:spPr>
          <a:xfrm>
            <a:off x="363216" y="1468980"/>
            <a:ext cx="2256103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Depopulacja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28A45D8-B569-7A95-449A-A3BE884C1017}"/>
              </a:ext>
            </a:extLst>
          </p:cNvPr>
          <p:cNvSpPr/>
          <p:nvPr/>
        </p:nvSpPr>
        <p:spPr>
          <a:xfrm>
            <a:off x="351916" y="2352149"/>
            <a:ext cx="2254335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Starzenie się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FBD4D08-F455-FC5A-B773-513F911866CF}"/>
              </a:ext>
            </a:extLst>
          </p:cNvPr>
          <p:cNvSpPr/>
          <p:nvPr/>
        </p:nvSpPr>
        <p:spPr>
          <a:xfrm>
            <a:off x="336548" y="3204270"/>
            <a:ext cx="2254335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Deficyty rozwojowe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EB35D14-1B19-FBFF-1F6E-39E7DB0DC736}"/>
              </a:ext>
            </a:extLst>
          </p:cNvPr>
          <p:cNvSpPr/>
          <p:nvPr/>
        </p:nvSpPr>
        <p:spPr>
          <a:xfrm>
            <a:off x="334727" y="4018755"/>
            <a:ext cx="2254336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Zjawiska ekstremalne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EE9A105-1379-519A-232D-932E7EBF7496}"/>
              </a:ext>
            </a:extLst>
          </p:cNvPr>
          <p:cNvSpPr/>
          <p:nvPr/>
        </p:nvSpPr>
        <p:spPr>
          <a:xfrm>
            <a:off x="334727" y="4861222"/>
            <a:ext cx="2254336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Szoki podażowe</a:t>
            </a:r>
          </a:p>
        </p:txBody>
      </p:sp>
      <p:sp>
        <p:nvSpPr>
          <p:cNvPr id="11" name="Para nawiasów 10">
            <a:extLst>
              <a:ext uri="{FF2B5EF4-FFF2-40B4-BE49-F238E27FC236}">
                <a16:creationId xmlns:a16="http://schemas.microsoft.com/office/drawing/2014/main" id="{F9078CFC-B6E2-F84F-EB72-ED72855CED7B}"/>
              </a:ext>
            </a:extLst>
          </p:cNvPr>
          <p:cNvSpPr/>
          <p:nvPr/>
        </p:nvSpPr>
        <p:spPr>
          <a:xfrm>
            <a:off x="2798652" y="1538134"/>
            <a:ext cx="992807" cy="3937346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041F8CD-535C-8A17-9532-1C3EF9257312}"/>
              </a:ext>
            </a:extLst>
          </p:cNvPr>
          <p:cNvSpPr txBox="1"/>
          <p:nvPr/>
        </p:nvSpPr>
        <p:spPr>
          <a:xfrm>
            <a:off x="2775796" y="1761004"/>
            <a:ext cx="1015663" cy="35588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b="1" dirty="0"/>
              <a:t>Charakterystyki megatrendów / wyzwań zidentyfikowane w ramach diagnozy</a:t>
            </a:r>
          </a:p>
        </p:txBody>
      </p:sp>
      <p:sp>
        <p:nvSpPr>
          <p:cNvPr id="14" name="Prostokąt: jeden ścięty róg 13">
            <a:extLst>
              <a:ext uri="{FF2B5EF4-FFF2-40B4-BE49-F238E27FC236}">
                <a16:creationId xmlns:a16="http://schemas.microsoft.com/office/drawing/2014/main" id="{EC7AFD37-F25E-9B77-330C-8D2AA3B1A00A}"/>
              </a:ext>
            </a:extLst>
          </p:cNvPr>
          <p:cNvSpPr/>
          <p:nvPr/>
        </p:nvSpPr>
        <p:spPr>
          <a:xfrm rot="16200000">
            <a:off x="3358909" y="2914691"/>
            <a:ext cx="2880115" cy="1412457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Kluczowe problemy (na podstawie diagnozy)</a:t>
            </a:r>
          </a:p>
        </p:txBody>
      </p:sp>
      <p:sp>
        <p:nvSpPr>
          <p:cNvPr id="15" name="Prostokąt: jeden ścięty róg 14">
            <a:extLst>
              <a:ext uri="{FF2B5EF4-FFF2-40B4-BE49-F238E27FC236}">
                <a16:creationId xmlns:a16="http://schemas.microsoft.com/office/drawing/2014/main" id="{513FC0AA-58C4-4C60-DBA5-3509557E9FAF}"/>
              </a:ext>
            </a:extLst>
          </p:cNvPr>
          <p:cNvSpPr/>
          <p:nvPr/>
        </p:nvSpPr>
        <p:spPr>
          <a:xfrm rot="16200000">
            <a:off x="5142092" y="2815608"/>
            <a:ext cx="2880113" cy="1610627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Sposób, w jaki kluczowe problemy przejawiają się w gospodarce?</a:t>
            </a:r>
          </a:p>
        </p:txBody>
      </p:sp>
      <p:sp>
        <p:nvSpPr>
          <p:cNvPr id="17" name="Para nawiasów 16">
            <a:extLst>
              <a:ext uri="{FF2B5EF4-FFF2-40B4-BE49-F238E27FC236}">
                <a16:creationId xmlns:a16="http://schemas.microsoft.com/office/drawing/2014/main" id="{531E743A-6D5B-BB7C-7106-58A19005AD2B}"/>
              </a:ext>
            </a:extLst>
          </p:cNvPr>
          <p:cNvSpPr/>
          <p:nvPr/>
        </p:nvSpPr>
        <p:spPr>
          <a:xfrm>
            <a:off x="10829206" y="1598170"/>
            <a:ext cx="931506" cy="3937346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1A663CD-0140-FEC2-C19E-8070706A2D8B}"/>
              </a:ext>
            </a:extLst>
          </p:cNvPr>
          <p:cNvSpPr txBox="1"/>
          <p:nvPr/>
        </p:nvSpPr>
        <p:spPr>
          <a:xfrm>
            <a:off x="10899545" y="1780366"/>
            <a:ext cx="738664" cy="35588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b="1" dirty="0"/>
              <a:t>Propozycje interwencji – scenariusze w ramach obszarów problemowych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CBFC264D-7BA1-ECA1-8121-EAFA5FC2CC6D}"/>
              </a:ext>
            </a:extLst>
          </p:cNvPr>
          <p:cNvSpPr/>
          <p:nvPr/>
        </p:nvSpPr>
        <p:spPr>
          <a:xfrm>
            <a:off x="7992454" y="3554328"/>
            <a:ext cx="2449809" cy="6050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Transformacja cyfrowa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49A89029-73BE-6D11-C4FF-2F61C8C7B212}"/>
              </a:ext>
            </a:extLst>
          </p:cNvPr>
          <p:cNvSpPr/>
          <p:nvPr/>
        </p:nvSpPr>
        <p:spPr>
          <a:xfrm>
            <a:off x="7992454" y="2662923"/>
            <a:ext cx="2449809" cy="6050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Ekosystem przedsiębiorczości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20069C99-CC42-3E43-A464-AA06FD12A41A}"/>
              </a:ext>
            </a:extLst>
          </p:cNvPr>
          <p:cNvSpPr/>
          <p:nvPr/>
        </p:nvSpPr>
        <p:spPr>
          <a:xfrm>
            <a:off x="7982673" y="1771518"/>
            <a:ext cx="2449809" cy="6050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Innowacyjność (B+R+I)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16772422-C79B-E312-ECB2-5994F1F805E4}"/>
              </a:ext>
            </a:extLst>
          </p:cNvPr>
          <p:cNvSpPr/>
          <p:nvPr/>
        </p:nvSpPr>
        <p:spPr>
          <a:xfrm>
            <a:off x="8007042" y="4426769"/>
            <a:ext cx="2449809" cy="6050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Transformacja zielona</a:t>
            </a:r>
          </a:p>
        </p:txBody>
      </p: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C386A6CC-AEDE-BB48-B036-4005776837D5}"/>
              </a:ext>
            </a:extLst>
          </p:cNvPr>
          <p:cNvCxnSpPr>
            <a:cxnSpLocks/>
            <a:stCxn id="22" idx="1"/>
            <a:endCxn id="15" idx="1"/>
          </p:cNvCxnSpPr>
          <p:nvPr/>
        </p:nvCxnSpPr>
        <p:spPr>
          <a:xfrm rot="10800000" flipV="1">
            <a:off x="7387463" y="2074055"/>
            <a:ext cx="595211" cy="1546865"/>
          </a:xfrm>
          <a:prstGeom prst="bentConnector5">
            <a:avLst>
              <a:gd name="adj1" fmla="val 38407"/>
              <a:gd name="adj2" fmla="val 33749"/>
              <a:gd name="adj3" fmla="val 6159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: łamany 26">
            <a:extLst>
              <a:ext uri="{FF2B5EF4-FFF2-40B4-BE49-F238E27FC236}">
                <a16:creationId xmlns:a16="http://schemas.microsoft.com/office/drawing/2014/main" id="{CE13E646-53D2-51E3-3547-C5B997B1FF05}"/>
              </a:ext>
            </a:extLst>
          </p:cNvPr>
          <p:cNvCxnSpPr>
            <a:cxnSpLocks/>
            <a:stCxn id="23" idx="1"/>
            <a:endCxn id="15" idx="1"/>
          </p:cNvCxnSpPr>
          <p:nvPr/>
        </p:nvCxnSpPr>
        <p:spPr>
          <a:xfrm rot="10800000">
            <a:off x="7387462" y="3620921"/>
            <a:ext cx="619580" cy="1108386"/>
          </a:xfrm>
          <a:prstGeom prst="bentConnector5">
            <a:avLst>
              <a:gd name="adj1" fmla="val 36896"/>
              <a:gd name="adj2" fmla="val 27319"/>
              <a:gd name="adj3" fmla="val 63104"/>
            </a:avLst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0EB8BD72-21F4-D6D3-61F7-062855029BA7}"/>
              </a:ext>
            </a:extLst>
          </p:cNvPr>
          <p:cNvCxnSpPr>
            <a:cxnSpLocks/>
          </p:cNvCxnSpPr>
          <p:nvPr/>
        </p:nvCxnSpPr>
        <p:spPr>
          <a:xfrm flipH="1">
            <a:off x="7634689" y="2965461"/>
            <a:ext cx="34798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75A676B-D182-ECE1-E922-A8ADE86830A6}"/>
              </a:ext>
            </a:extLst>
          </p:cNvPr>
          <p:cNvCxnSpPr>
            <a:cxnSpLocks/>
          </p:cNvCxnSpPr>
          <p:nvPr/>
        </p:nvCxnSpPr>
        <p:spPr>
          <a:xfrm flipH="1">
            <a:off x="7605511" y="3859486"/>
            <a:ext cx="3869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762CE18-D018-8FC8-F243-A34342B5F10C}"/>
              </a:ext>
            </a:extLst>
          </p:cNvPr>
          <p:cNvSpPr txBox="1"/>
          <p:nvPr/>
        </p:nvSpPr>
        <p:spPr>
          <a:xfrm>
            <a:off x="6132442" y="909850"/>
            <a:ext cx="43000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/>
              <a:t>Scenariusze interwencji w ramach nowego programu wsparcia (krajowego</a:t>
            </a:r>
            <a:r>
              <a:rPr lang="pl-PL" dirty="0"/>
              <a:t>)</a:t>
            </a:r>
          </a:p>
        </p:txBody>
      </p:sp>
      <p:sp>
        <p:nvSpPr>
          <p:cNvPr id="48" name="Strzałka: zakrzywiona w górę 47">
            <a:extLst>
              <a:ext uri="{FF2B5EF4-FFF2-40B4-BE49-F238E27FC236}">
                <a16:creationId xmlns:a16="http://schemas.microsoft.com/office/drawing/2014/main" id="{DD2CF0B4-35CA-54E8-789F-2F0BA6E9056B}"/>
              </a:ext>
            </a:extLst>
          </p:cNvPr>
          <p:cNvSpPr/>
          <p:nvPr/>
        </p:nvSpPr>
        <p:spPr>
          <a:xfrm>
            <a:off x="5128106" y="5126717"/>
            <a:ext cx="1412457" cy="386297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9" name="Strzałka: zakrzywiona w dół 48">
            <a:extLst>
              <a:ext uri="{FF2B5EF4-FFF2-40B4-BE49-F238E27FC236}">
                <a16:creationId xmlns:a16="http://schemas.microsoft.com/office/drawing/2014/main" id="{02C04F6C-3F86-8F79-BB01-52D286962CEE}"/>
              </a:ext>
            </a:extLst>
          </p:cNvPr>
          <p:cNvSpPr/>
          <p:nvPr/>
        </p:nvSpPr>
        <p:spPr>
          <a:xfrm>
            <a:off x="3596925" y="1701070"/>
            <a:ext cx="1340730" cy="40434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7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96909E8-6C5F-56D7-8DCC-41C703EA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Zawartość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CD6BCD7-48F0-D890-3C32-49A779F9B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196890"/>
              </p:ext>
            </p:extLst>
          </p:nvPr>
        </p:nvGraphicFramePr>
        <p:xfrm>
          <a:off x="924416" y="8470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a 3" descr="Znacznik wyboru z wypełnieniem pełnym">
            <a:extLst>
              <a:ext uri="{FF2B5EF4-FFF2-40B4-BE49-F238E27FC236}">
                <a16:creationId xmlns:a16="http://schemas.microsoft.com/office/drawing/2014/main" id="{A8D94BC4-0322-21A4-4518-2F3E9EC6A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919" y="1120577"/>
            <a:ext cx="443972" cy="443972"/>
          </a:xfrm>
          <a:prstGeom prst="rect">
            <a:avLst/>
          </a:prstGeom>
        </p:spPr>
      </p:pic>
      <p:pic>
        <p:nvPicPr>
          <p:cNvPr id="5" name="Grafika 4" descr="Znacznik wyboru z wypełnieniem pełnym">
            <a:extLst>
              <a:ext uri="{FF2B5EF4-FFF2-40B4-BE49-F238E27FC236}">
                <a16:creationId xmlns:a16="http://schemas.microsoft.com/office/drawing/2014/main" id="{EFDA781C-1672-EC53-1909-8DFB2B0B9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9891" y="1884637"/>
            <a:ext cx="443972" cy="443972"/>
          </a:xfrm>
          <a:prstGeom prst="rect">
            <a:avLst/>
          </a:prstGeom>
        </p:spPr>
      </p:pic>
      <p:pic>
        <p:nvPicPr>
          <p:cNvPr id="8" name="Grafika 7" descr="Znacznik wyboru z wypełnieniem pełnym">
            <a:extLst>
              <a:ext uri="{FF2B5EF4-FFF2-40B4-BE49-F238E27FC236}">
                <a16:creationId xmlns:a16="http://schemas.microsoft.com/office/drawing/2014/main" id="{00D02724-1CBA-DB39-8430-2FC0C9469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3744" y="2625520"/>
            <a:ext cx="443972" cy="443972"/>
          </a:xfrm>
          <a:prstGeom prst="rect">
            <a:avLst/>
          </a:prstGeom>
        </p:spPr>
      </p:pic>
      <p:pic>
        <p:nvPicPr>
          <p:cNvPr id="9" name="Grafika 8" descr="Znacznik wyboru z wypełnieniem pełnym">
            <a:extLst>
              <a:ext uri="{FF2B5EF4-FFF2-40B4-BE49-F238E27FC236}">
                <a16:creationId xmlns:a16="http://schemas.microsoft.com/office/drawing/2014/main" id="{0D67246B-8B4C-4A0F-3487-A60B3A6D7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061" y="5577429"/>
            <a:ext cx="443972" cy="443972"/>
          </a:xfrm>
          <a:prstGeom prst="rect">
            <a:avLst/>
          </a:prstGeom>
        </p:spPr>
      </p:pic>
      <p:pic>
        <p:nvPicPr>
          <p:cNvPr id="11" name="Grafika 10" descr="Znacznik wyboru z wypełnieniem pełnym">
            <a:extLst>
              <a:ext uri="{FF2B5EF4-FFF2-40B4-BE49-F238E27FC236}">
                <a16:creationId xmlns:a16="http://schemas.microsoft.com/office/drawing/2014/main" id="{10D8F43A-AEB3-43EB-5D82-7219E4EB5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3793" y="3388339"/>
            <a:ext cx="443972" cy="443972"/>
          </a:xfrm>
          <a:prstGeom prst="rect">
            <a:avLst/>
          </a:prstGeom>
        </p:spPr>
      </p:pic>
      <p:pic>
        <p:nvPicPr>
          <p:cNvPr id="13" name="Grafika 12" descr="Znacznik wyboru z wypełnieniem pełnym">
            <a:extLst>
              <a:ext uri="{FF2B5EF4-FFF2-40B4-BE49-F238E27FC236}">
                <a16:creationId xmlns:a16="http://schemas.microsoft.com/office/drawing/2014/main" id="{42C80C1D-48CC-97F2-3D83-A13CB80A5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5505" y="4106140"/>
            <a:ext cx="443972" cy="443972"/>
          </a:xfrm>
          <a:prstGeom prst="rect">
            <a:avLst/>
          </a:prstGeom>
        </p:spPr>
      </p:pic>
      <p:pic>
        <p:nvPicPr>
          <p:cNvPr id="14" name="Grafika 13" descr="Znacznik wyboru z wypełnieniem pełnym">
            <a:extLst>
              <a:ext uri="{FF2B5EF4-FFF2-40B4-BE49-F238E27FC236}">
                <a16:creationId xmlns:a16="http://schemas.microsoft.com/office/drawing/2014/main" id="{71AA7539-771F-2EFC-BE43-A0954A4B9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9891" y="4836546"/>
            <a:ext cx="443972" cy="443972"/>
          </a:xfrm>
          <a:prstGeom prst="rect">
            <a:avLst/>
          </a:prstGeom>
        </p:spPr>
      </p:pic>
      <p:sp>
        <p:nvSpPr>
          <p:cNvPr id="15" name="Strzałka: pięciokąt 14">
            <a:extLst>
              <a:ext uri="{FF2B5EF4-FFF2-40B4-BE49-F238E27FC236}">
                <a16:creationId xmlns:a16="http://schemas.microsoft.com/office/drawing/2014/main" id="{AB8F027A-748F-7477-C45E-394537095633}"/>
              </a:ext>
            </a:extLst>
          </p:cNvPr>
          <p:cNvSpPr/>
          <p:nvPr/>
        </p:nvSpPr>
        <p:spPr>
          <a:xfrm>
            <a:off x="9420893" y="3313336"/>
            <a:ext cx="2155065" cy="49706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l-PL" b="1" dirty="0"/>
              <a:t>Panel ekspercki </a:t>
            </a: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6604FAAD-9521-ED84-C688-C539E522FF4D}"/>
              </a:ext>
            </a:extLst>
          </p:cNvPr>
          <p:cNvSpPr/>
          <p:nvPr/>
        </p:nvSpPr>
        <p:spPr>
          <a:xfrm>
            <a:off x="9420894" y="4053045"/>
            <a:ext cx="2155065" cy="49706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l-PL" b="1" dirty="0"/>
              <a:t>Panel ekspercki </a:t>
            </a:r>
          </a:p>
        </p:txBody>
      </p:sp>
      <p:sp>
        <p:nvSpPr>
          <p:cNvPr id="17" name="Strzałka: pięciokąt 16">
            <a:extLst>
              <a:ext uri="{FF2B5EF4-FFF2-40B4-BE49-F238E27FC236}">
                <a16:creationId xmlns:a16="http://schemas.microsoft.com/office/drawing/2014/main" id="{90384305-2248-1E73-5B19-40886771DFC4}"/>
              </a:ext>
            </a:extLst>
          </p:cNvPr>
          <p:cNvSpPr/>
          <p:nvPr/>
        </p:nvSpPr>
        <p:spPr>
          <a:xfrm>
            <a:off x="9420895" y="4770770"/>
            <a:ext cx="2155065" cy="49706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l-PL" b="1" dirty="0"/>
              <a:t>Panel ekspercki </a:t>
            </a:r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6DC6A112-0CFF-DADB-6695-B42FA2E15C52}"/>
              </a:ext>
            </a:extLst>
          </p:cNvPr>
          <p:cNvSpPr/>
          <p:nvPr/>
        </p:nvSpPr>
        <p:spPr>
          <a:xfrm>
            <a:off x="9420892" y="5531934"/>
            <a:ext cx="2155065" cy="48946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l-PL" b="1" dirty="0"/>
              <a:t>Panel ekspercki </a:t>
            </a:r>
          </a:p>
        </p:txBody>
      </p:sp>
    </p:spTree>
    <p:extLst>
      <p:ext uri="{BB962C8B-B14F-4D97-AF65-F5344CB8AC3E}">
        <p14:creationId xmlns:p14="http://schemas.microsoft.com/office/powerpoint/2010/main" val="393385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E570-703C-D1E5-E31F-2A316891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005480A-D8E2-E0AE-B5F1-392E5E8FBF06}"/>
              </a:ext>
            </a:extLst>
          </p:cNvPr>
          <p:cNvSpPr/>
          <p:nvPr/>
        </p:nvSpPr>
        <p:spPr>
          <a:xfrm>
            <a:off x="2383972" y="2970857"/>
            <a:ext cx="87528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b="1" dirty="0">
                <a:solidFill>
                  <a:schemeClr val="accent1"/>
                </a:solidFill>
                <a:latin typeface="Aptos" panose="020B0004020202020204" pitchFamily="34" charset="0"/>
              </a:rPr>
              <a:t>Transformacja zielona jako dziedzina interwencji wobec wyzwań / megatrendów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5DE1F5E-9DE5-D6A1-98EB-97086EF94D59}"/>
              </a:ext>
            </a:extLst>
          </p:cNvPr>
          <p:cNvCxnSpPr>
            <a:cxnSpLocks/>
          </p:cNvCxnSpPr>
          <p:nvPr/>
        </p:nvCxnSpPr>
        <p:spPr>
          <a:xfrm>
            <a:off x="2496000" y="4711818"/>
            <a:ext cx="8863097" cy="0"/>
          </a:xfrm>
          <a:prstGeom prst="line">
            <a:avLst/>
          </a:prstGeom>
          <a:ln w="15875" cap="rnd"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czarne, ciemność&#10;&#10;Zawartość wygenerowana przez AI może być niepoprawna.">
            <a:extLst>
              <a:ext uri="{FF2B5EF4-FFF2-40B4-BE49-F238E27FC236}">
                <a16:creationId xmlns:a16="http://schemas.microsoft.com/office/drawing/2014/main" id="{FEE51D75-6C96-086F-EC39-ACC39F39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4" y="0"/>
            <a:ext cx="1839686" cy="1015894"/>
          </a:xfrm>
          <a:prstGeom prst="rect">
            <a:avLst/>
          </a:prstGeom>
        </p:spPr>
      </p:pic>
      <p:pic>
        <p:nvPicPr>
          <p:cNvPr id="3" name="Grafika 2" descr="Energia odnawialna kontur">
            <a:extLst>
              <a:ext uri="{FF2B5EF4-FFF2-40B4-BE49-F238E27FC236}">
                <a16:creationId xmlns:a16="http://schemas.microsoft.com/office/drawing/2014/main" id="{0EB9CA0D-0718-5CA0-7D30-BE5D666E2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853" y="2733257"/>
            <a:ext cx="1152000" cy="1152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6536D06-7144-9248-F086-AED4B6F655DF}"/>
              </a:ext>
            </a:extLst>
          </p:cNvPr>
          <p:cNvSpPr txBox="1"/>
          <p:nvPr/>
        </p:nvSpPr>
        <p:spPr>
          <a:xfrm>
            <a:off x="2383972" y="1266423"/>
            <a:ext cx="513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Panel ekspercki</a:t>
            </a:r>
          </a:p>
        </p:txBody>
      </p:sp>
    </p:spTree>
    <p:extLst>
      <p:ext uri="{BB962C8B-B14F-4D97-AF65-F5344CB8AC3E}">
        <p14:creationId xmlns:p14="http://schemas.microsoft.com/office/powerpoint/2010/main" val="175049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0F13F-30D7-BF60-8DAA-7F8425058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36E88B2-6AB5-C0E8-C333-23755194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Problemy na podstawie diagnozy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E8677A2-EB11-7D60-CFF4-4FC909C24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941" y="941444"/>
            <a:ext cx="11095345" cy="558837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</a:pPr>
            <a:r>
              <a:rPr lang="pl-PL" sz="2000" b="1" kern="100" dirty="0"/>
              <a:t>Zmiany klimatyczne: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sz="2000" kern="100" dirty="0">
                <a:solidFill>
                  <a:srgbClr val="626769">
                    <a:lumMod val="50000"/>
                  </a:srgbClr>
                </a:solidFill>
              </a:rPr>
              <a:t>straty powstałe w związku z ekstremalnymi zjawiskami pogodowymi (hydrologicznymi, meteorologicznymi, klimatycznymi) mogą negatywnie oddziaływać na firmy (uszkodzenie infrastruktury, utracone przychody), także pośrednio (np. przerwanie łańcucha dostaw),</a:t>
            </a: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  <a:defRPr/>
            </a:pPr>
            <a:r>
              <a:rPr lang="pl-PL" sz="2000" kern="100" dirty="0">
                <a:solidFill>
                  <a:srgbClr val="626769">
                    <a:lumMod val="50000"/>
                  </a:srgbClr>
                </a:solidFill>
              </a:rPr>
              <a:t>koszty zagrożeń (strat) związanych z klimatem zależą od częstotliwości i dotkliwości zjawisk ekstremalnych oraz takich czynników jak wartość narażonych aktywów i skuteczność podjętych działań adaptacyjnych,</a:t>
            </a:r>
          </a:p>
          <a:p>
            <a:pPr marL="357188" lvl="0" indent="-357188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  <a:defRPr/>
            </a:pPr>
            <a:r>
              <a:rPr lang="pl-PL" sz="2000" kern="100" dirty="0">
                <a:solidFill>
                  <a:srgbClr val="626769">
                    <a:lumMod val="50000"/>
                  </a:srgbClr>
                </a:solidFill>
              </a:rPr>
              <a:t>działania adaptacyjne podejmowane przez sektor MŚP natrafiają na „tradycyjne” bariery: brak zasobów finansowych (problem tym większy im mniejsze przedsiębiorstwo), brak know-how, brak strategii czy zrozumienia potrzeby.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</a:pPr>
            <a:r>
              <a:rPr lang="pl-PL" sz="2000" b="1" kern="100" dirty="0"/>
              <a:t>Szoki podażowe: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sz="2000" kern="100" dirty="0"/>
              <a:t>w ostatnich latach obserwujemy znaczny wzrost napięć geopolitycznych. Na poziomie gospodarki napięcia te przybierają postać restrykcji i barier celnych, ograniczeń eksportowych, działań wymierzonych w bezpieczeństwo,</a:t>
            </a:r>
          </a:p>
          <a:p>
            <a:pPr marL="357188" indent="-357188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</a:pPr>
            <a:r>
              <a:rPr lang="pl-PL" sz="2000" kern="100" dirty="0"/>
              <a:t>prowadzi to do zakłóceń w globalnych łańcuchach dostaw, wzrostu cen oraz niepewności gospodarczej,</a:t>
            </a:r>
          </a:p>
          <a:p>
            <a:pPr marL="357188" indent="-357188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</a:pPr>
            <a:r>
              <a:rPr lang="pl-PL" sz="2000" kern="100" dirty="0"/>
              <a:t>siła szoku podażowego zależy od znaczenia danego dobra i stopnia monopolizacji podaży (np. ropa, gaz, metale ziem rzadkich).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defRPr/>
            </a:pPr>
            <a:endParaRPr lang="pl-PL" sz="2000" kern="100" dirty="0">
              <a:solidFill>
                <a:srgbClr val="626769">
                  <a:lumMod val="50000"/>
                </a:srgbClr>
              </a:solidFill>
            </a:endParaRPr>
          </a:p>
        </p:txBody>
      </p:sp>
      <p:pic>
        <p:nvPicPr>
          <p:cNvPr id="2" name="Grafika 1" descr="Energia odnawialna kontur">
            <a:extLst>
              <a:ext uri="{FF2B5EF4-FFF2-40B4-BE49-F238E27FC236}">
                <a16:creationId xmlns:a16="http://schemas.microsoft.com/office/drawing/2014/main" id="{14AE8871-4B11-C9CD-F6E0-293961FC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9" y="0"/>
            <a:ext cx="725557" cy="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3F906-A79D-5CBB-3D0E-459AF0589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42D93B8F-028D-0AC2-3E4B-117C1A3A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23" y="473986"/>
            <a:ext cx="9078013" cy="605075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chemeClr val="accent1"/>
                </a:solidFill>
              </a:rPr>
              <a:t>Sposób przejawiania się problemów w gospodarce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9A52551-D3FA-7EA8-572A-487A299E91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516" y="1196491"/>
            <a:ext cx="8518875" cy="4975110"/>
          </a:xfrm>
        </p:spPr>
        <p:txBody>
          <a:bodyPr vert="horz" lIns="0" tIns="0" rIns="0" bIns="0" rtlCol="0" anchor="t"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Straty materialne po stronie podmiotów bezpośrednio dotkniętych zjawiskami (infrastruktura, maszyny, urządzenia).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Straty z powodu niewywiązywania się z umów.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Zakłócenia w działalności operacyjnej (np. przerwy w dostawie energii elektrycznej, zakłócenia dostaw).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Utrata klientów (np. branża HORECA).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Ograniczenie w fizycznej dostępności kluczowych (dla danego wytwórcy) surowców.</a:t>
            </a:r>
            <a:endParaRPr lang="pl-PL" sz="2000" kern="100" dirty="0">
              <a:highlight>
                <a:srgbClr val="00FF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>
              <a:highlight>
                <a:srgbClr val="FFFF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>
              <a:highlight>
                <a:srgbClr val="FFFF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/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</a:pPr>
            <a:endParaRPr lang="pl-PL" sz="2400" kern="100" dirty="0"/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6A6B1057-BFCE-0236-1E93-F3A9E4D28E34}"/>
              </a:ext>
            </a:extLst>
          </p:cNvPr>
          <p:cNvCxnSpPr>
            <a:cxnSpLocks/>
          </p:cNvCxnSpPr>
          <p:nvPr/>
        </p:nvCxnSpPr>
        <p:spPr>
          <a:xfrm>
            <a:off x="0" y="3564777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8FAFF7-A195-54AE-EEC1-11AAE1F9CAD2}"/>
              </a:ext>
            </a:extLst>
          </p:cNvPr>
          <p:cNvSpPr txBox="1"/>
          <p:nvPr/>
        </p:nvSpPr>
        <p:spPr>
          <a:xfrm>
            <a:off x="9188582" y="870076"/>
            <a:ext cx="10661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400" b="1" dirty="0"/>
              <a:t>Wynika z …</a:t>
            </a:r>
          </a:p>
        </p:txBody>
      </p:sp>
      <p:sp>
        <p:nvSpPr>
          <p:cNvPr id="4" name="Strzałka: wygięta 3">
            <a:extLst>
              <a:ext uri="{FF2B5EF4-FFF2-40B4-BE49-F238E27FC236}">
                <a16:creationId xmlns:a16="http://schemas.microsoft.com/office/drawing/2014/main" id="{1173282A-B013-74DD-2E66-66DBAA1FE8E7}"/>
              </a:ext>
            </a:extLst>
          </p:cNvPr>
          <p:cNvSpPr/>
          <p:nvPr/>
        </p:nvSpPr>
        <p:spPr>
          <a:xfrm rot="5400000">
            <a:off x="10262118" y="967157"/>
            <a:ext cx="448181" cy="462973"/>
          </a:xfrm>
          <a:prstGeom prst="bentArrow">
            <a:avLst>
              <a:gd name="adj1" fmla="val 25000"/>
              <a:gd name="adj2" fmla="val 25580"/>
              <a:gd name="adj3" fmla="val 25000"/>
              <a:gd name="adj4" fmla="val 4375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E2ED632-A261-A949-96BF-95C1F0C06FCD}"/>
              </a:ext>
            </a:extLst>
          </p:cNvPr>
          <p:cNvSpPr/>
          <p:nvPr/>
        </p:nvSpPr>
        <p:spPr>
          <a:xfrm>
            <a:off x="9476775" y="1733087"/>
            <a:ext cx="2254336" cy="617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Zjawiska ekstremalne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111EF85-E1B4-E2EA-B9A6-4EC91C971CF8}"/>
              </a:ext>
            </a:extLst>
          </p:cNvPr>
          <p:cNvSpPr/>
          <p:nvPr/>
        </p:nvSpPr>
        <p:spPr>
          <a:xfrm>
            <a:off x="9476775" y="3737304"/>
            <a:ext cx="2254336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Szoki podażowe</a:t>
            </a:r>
          </a:p>
        </p:txBody>
      </p:sp>
      <p:pic>
        <p:nvPicPr>
          <p:cNvPr id="9" name="Grafika 8" descr="Energia odnawialna kontur">
            <a:extLst>
              <a:ext uri="{FF2B5EF4-FFF2-40B4-BE49-F238E27FC236}">
                <a16:creationId xmlns:a16="http://schemas.microsoft.com/office/drawing/2014/main" id="{E3D67E20-74E7-F7D5-E1CD-E75B2C3C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9" y="9940"/>
            <a:ext cx="725557" cy="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39C9-66E7-1ED8-8748-1EBB186D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BCD5E30-2D00-B086-7B84-644C73377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9730" y="911294"/>
            <a:ext cx="8667962" cy="5096910"/>
          </a:xfrm>
        </p:spPr>
        <p:txBody>
          <a:bodyPr vert="horz" lIns="0" tIns="0" rIns="0" bIns="0" rtlCol="0" anchor="t">
            <a:noAutofit/>
          </a:bodyPr>
          <a:lstStyle/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Inwestycje w rozwiązania techniczne ograniczające skalę ewentualnych strat na skutek zjawisk ekstremalnych.</a:t>
            </a:r>
          </a:p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Inwestycje w instalacje OZE, magazyny energii zapewniające okresową autonomię zasilania.</a:t>
            </a:r>
          </a:p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Inwestycje w maszyny, urządzenia i procesy mniej energochłonne i mniej zasobochłonne (np. zużycie wody, inne zasoby nieodnawialne).</a:t>
            </a:r>
          </a:p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Audyt ryzyka klimatycznego i opracowywanie planów ciągłości działania.</a:t>
            </a:r>
          </a:p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Prace B+R mające na celu zmianę konstrukcji produktów (tzw. dematerializacja – zmniejszenie ciężaru, zmniejszenie wykorzystania materiałów o dużym śladzie węglowym) oraz eko-projektowanie.</a:t>
            </a:r>
          </a:p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Wdrażanie systemu GOZ w przedsiębiorstwach (rozwiązania techniczne / technologiczne umożliwiające wtórne wykorzystanie odpadów);</a:t>
            </a:r>
          </a:p>
          <a:p>
            <a:pPr marL="357188" lvl="0" indent="-357188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Wsparcie szkoleniowe i doradcze w zakresie wdrażania norm ISO dotyczących ryzyka klimatycznego i środowiskowego (np. ISO 14090:2017, ISO 14090:2021).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</a:pPr>
            <a:endParaRPr lang="pl-PL" sz="2000" kern="100" dirty="0">
              <a:highlight>
                <a:srgbClr val="8080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>
              <a:highlight>
                <a:srgbClr val="8080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/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</a:pPr>
            <a:endParaRPr lang="pl-PL" sz="2000" kern="100" dirty="0">
              <a:highlight>
                <a:srgbClr val="00FF00"/>
              </a:highlight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</a:pPr>
            <a:endParaRPr lang="pl-PL" sz="2400" kern="100" dirty="0"/>
          </a:p>
        </p:txBody>
      </p:sp>
      <p:sp>
        <p:nvSpPr>
          <p:cNvPr id="4" name="Tytuł 6">
            <a:extLst>
              <a:ext uri="{FF2B5EF4-FFF2-40B4-BE49-F238E27FC236}">
                <a16:creationId xmlns:a16="http://schemas.microsoft.com/office/drawing/2014/main" id="{6B7A3935-89B6-B86B-9B47-32E2321B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45" y="218320"/>
            <a:ext cx="9078013" cy="605075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chemeClr val="accent1"/>
                </a:solidFill>
              </a:rPr>
              <a:t>Pożądana / możliwa reakcja – działania</a:t>
            </a:r>
            <a:endParaRPr lang="pl-PL" dirty="0"/>
          </a:p>
        </p:txBody>
      </p:sp>
      <p:pic>
        <p:nvPicPr>
          <p:cNvPr id="5" name="Grafika 4" descr="Energia odnawialna kontur">
            <a:extLst>
              <a:ext uri="{FF2B5EF4-FFF2-40B4-BE49-F238E27FC236}">
                <a16:creationId xmlns:a16="http://schemas.microsoft.com/office/drawing/2014/main" id="{BEDD720E-17BB-F681-58C2-B00540A5F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9" y="9940"/>
            <a:ext cx="725557" cy="72555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EBE670C-88A3-BEDD-A2BA-5D3BBDCFF9DB}"/>
              </a:ext>
            </a:extLst>
          </p:cNvPr>
          <p:cNvSpPr txBox="1"/>
          <p:nvPr/>
        </p:nvSpPr>
        <p:spPr>
          <a:xfrm>
            <a:off x="8807764" y="513246"/>
            <a:ext cx="1290714" cy="307777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pl-PL" sz="1400" b="1" dirty="0"/>
              <a:t>Reaguje na …</a:t>
            </a:r>
          </a:p>
        </p:txBody>
      </p:sp>
      <p:sp>
        <p:nvSpPr>
          <p:cNvPr id="9" name="Strzałka: wygięta 8">
            <a:extLst>
              <a:ext uri="{FF2B5EF4-FFF2-40B4-BE49-F238E27FC236}">
                <a16:creationId xmlns:a16="http://schemas.microsoft.com/office/drawing/2014/main" id="{41DF7764-F951-2634-213C-114ED23F1B05}"/>
              </a:ext>
            </a:extLst>
          </p:cNvPr>
          <p:cNvSpPr/>
          <p:nvPr/>
        </p:nvSpPr>
        <p:spPr>
          <a:xfrm rot="5400000">
            <a:off x="10105874" y="599796"/>
            <a:ext cx="448181" cy="462973"/>
          </a:xfrm>
          <a:prstGeom prst="bentArrow">
            <a:avLst>
              <a:gd name="adj1" fmla="val 25000"/>
              <a:gd name="adj2" fmla="val 25580"/>
              <a:gd name="adj3" fmla="val 25000"/>
              <a:gd name="adj4" fmla="val 43750"/>
            </a:avLst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00F5A42-CF9B-A8E1-FAAA-FFEFA5DB341A}"/>
              </a:ext>
            </a:extLst>
          </p:cNvPr>
          <p:cNvSpPr/>
          <p:nvPr/>
        </p:nvSpPr>
        <p:spPr>
          <a:xfrm>
            <a:off x="9650710" y="2929633"/>
            <a:ext cx="2254336" cy="60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Zjawiska ekstremalne</a:t>
            </a:r>
          </a:p>
        </p:txBody>
      </p:sp>
    </p:spTree>
    <p:extLst>
      <p:ext uri="{BB962C8B-B14F-4D97-AF65-F5344CB8AC3E}">
        <p14:creationId xmlns:p14="http://schemas.microsoft.com/office/powerpoint/2010/main" val="598252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106F-E720-6B20-EE2F-63463BCF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B42CC5D5-10ED-AF4D-6E96-BB0FA4A4ED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9730" y="911294"/>
            <a:ext cx="8667962" cy="4975110"/>
          </a:xfrm>
        </p:spPr>
        <p:txBody>
          <a:bodyPr vert="horz" lIns="0" tIns="0" rIns="0" bIns="0" rtlCol="0" anchor="t">
            <a:noAutofit/>
          </a:bodyPr>
          <a:lstStyle/>
          <a:p>
            <a:pPr marL="357188" lvl="0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Upowszechnianie narzędzi do pomiaru / monitorowania śladu środowiskowego (węglowego, wodnego) – działania promocyjne i szkoleniowe.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Prace B+R+I w zakresie opracowania inteligentnych materiałów (tworzywa bio-pochodne, tworzywa bio-degradowalne).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Prace B+R+I w zakresie opracowania wydajnych i efektywnych technologii recyklingowych (w zakresie surowców / pierwiastków strategicznych).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pl-PL" sz="2000" kern="100" dirty="0"/>
              <a:t>Prace B+R+I mające na celu eliminację / redukcję i/lub znalezienie substytutów surowców (strategicznych, pierwiastków ziem rzadkich), a także surowców istotnych dla bezpieczeństwa kraju (w tym np. bezpieczeństwo lekowe).</a:t>
            </a:r>
          </a:p>
          <a:p>
            <a:pPr marL="357188" indent="-357188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>
              <a:highlight>
                <a:srgbClr val="8080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>
              <a:highlight>
                <a:srgbClr val="808000"/>
              </a:highlight>
            </a:endParaRPr>
          </a:p>
          <a:p>
            <a:pPr marL="180000" lvl="0" indent="-180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Symbol" pitchFamily="2" charset="2"/>
              <a:buChar char=""/>
            </a:pPr>
            <a:endParaRPr lang="pl-PL" sz="2000" kern="100" dirty="0"/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</a:pPr>
            <a:endParaRPr lang="pl-PL" sz="2000" kern="100" dirty="0">
              <a:highlight>
                <a:srgbClr val="00FF00"/>
              </a:highlight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</a:pPr>
            <a:endParaRPr lang="pl-PL" sz="2400" kern="100" dirty="0"/>
          </a:p>
        </p:txBody>
      </p:sp>
      <p:sp>
        <p:nvSpPr>
          <p:cNvPr id="4" name="Tytuł 6">
            <a:extLst>
              <a:ext uri="{FF2B5EF4-FFF2-40B4-BE49-F238E27FC236}">
                <a16:creationId xmlns:a16="http://schemas.microsoft.com/office/drawing/2014/main" id="{2AADB47D-4DD1-4B20-334D-E57FFCD0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45" y="218320"/>
            <a:ext cx="9078013" cy="605075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chemeClr val="accent1"/>
                </a:solidFill>
              </a:rPr>
              <a:t>Pożądana / możliwa reakcja – działania</a:t>
            </a:r>
            <a:endParaRPr lang="pl-PL" dirty="0"/>
          </a:p>
        </p:txBody>
      </p:sp>
      <p:pic>
        <p:nvPicPr>
          <p:cNvPr id="5" name="Grafika 4" descr="Energia odnawialna kontur">
            <a:extLst>
              <a:ext uri="{FF2B5EF4-FFF2-40B4-BE49-F238E27FC236}">
                <a16:creationId xmlns:a16="http://schemas.microsoft.com/office/drawing/2014/main" id="{C823C8C5-CB1B-12A6-964F-B31E930DC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9" y="9940"/>
            <a:ext cx="725557" cy="725557"/>
          </a:xfrm>
          <a:prstGeom prst="rect">
            <a:avLst/>
          </a:prstGeom>
        </p:spPr>
      </p:pic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CD323FA6-DB04-BEFE-14AC-1238DB8A77F4}"/>
              </a:ext>
            </a:extLst>
          </p:cNvPr>
          <p:cNvCxnSpPr>
            <a:cxnSpLocks/>
          </p:cNvCxnSpPr>
          <p:nvPr/>
        </p:nvCxnSpPr>
        <p:spPr>
          <a:xfrm>
            <a:off x="0" y="2657474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9DC73994-23C6-0586-1A6A-C9B6DCFE139F}"/>
              </a:ext>
            </a:extLst>
          </p:cNvPr>
          <p:cNvSpPr/>
          <p:nvPr/>
        </p:nvSpPr>
        <p:spPr>
          <a:xfrm>
            <a:off x="9647678" y="1339372"/>
            <a:ext cx="2254336" cy="60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Zjawiska ekstremalne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CF8417-A8BA-DADB-2161-3FC0A0E2570B}"/>
              </a:ext>
            </a:extLst>
          </p:cNvPr>
          <p:cNvSpPr txBox="1"/>
          <p:nvPr/>
        </p:nvSpPr>
        <p:spPr>
          <a:xfrm>
            <a:off x="8807764" y="513246"/>
            <a:ext cx="1290714" cy="307777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pl-PL" sz="1400" b="1" dirty="0"/>
              <a:t>Reaguje na …</a:t>
            </a:r>
          </a:p>
        </p:txBody>
      </p:sp>
      <p:sp>
        <p:nvSpPr>
          <p:cNvPr id="7" name="Strzałka: wygięta 6">
            <a:extLst>
              <a:ext uri="{FF2B5EF4-FFF2-40B4-BE49-F238E27FC236}">
                <a16:creationId xmlns:a16="http://schemas.microsoft.com/office/drawing/2014/main" id="{72F22AF3-3C32-BCCE-8D9D-99D46FC739F4}"/>
              </a:ext>
            </a:extLst>
          </p:cNvPr>
          <p:cNvSpPr/>
          <p:nvPr/>
        </p:nvSpPr>
        <p:spPr>
          <a:xfrm rot="5400000">
            <a:off x="10105874" y="599796"/>
            <a:ext cx="448181" cy="462973"/>
          </a:xfrm>
          <a:prstGeom prst="bentArrow">
            <a:avLst>
              <a:gd name="adj1" fmla="val 25000"/>
              <a:gd name="adj2" fmla="val 25580"/>
              <a:gd name="adj3" fmla="val 25000"/>
              <a:gd name="adj4" fmla="val 43750"/>
            </a:avLst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A348E82-614C-D507-AC8A-B5B150723225}"/>
              </a:ext>
            </a:extLst>
          </p:cNvPr>
          <p:cNvSpPr/>
          <p:nvPr/>
        </p:nvSpPr>
        <p:spPr>
          <a:xfrm>
            <a:off x="9657939" y="3307967"/>
            <a:ext cx="2254335" cy="605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Deficyty rozwojowe</a:t>
            </a:r>
          </a:p>
        </p:txBody>
      </p:sp>
    </p:spTree>
    <p:extLst>
      <p:ext uri="{BB962C8B-B14F-4D97-AF65-F5344CB8AC3E}">
        <p14:creationId xmlns:p14="http://schemas.microsoft.com/office/powerpoint/2010/main" val="205352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EF1D-1520-A4C9-CF5F-01F3910C8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78A4F57-D1C7-F53B-7942-5AB3E3B5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35" y="328179"/>
            <a:ext cx="9966438" cy="60507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Pytania i problemy do dyskusji - scenariusz „Transformacja zielona”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AB0AD12-169B-9769-7996-A56B5DA4CD35}"/>
              </a:ext>
            </a:extLst>
          </p:cNvPr>
          <p:cNvSpPr txBox="1">
            <a:spLocks/>
          </p:cNvSpPr>
          <p:nvPr/>
        </p:nvSpPr>
        <p:spPr>
          <a:xfrm>
            <a:off x="883310" y="900237"/>
            <a:ext cx="10839662" cy="53591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50" kern="120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Czy lista zaproponowanych działań wspierających „Transformację zieloną” jest </a:t>
            </a:r>
            <a:r>
              <a:rPr lang="pl-PL" sz="2000" b="1" dirty="0">
                <a:latin typeface="Aptos"/>
              </a:rPr>
              <a:t>kompletna</a:t>
            </a:r>
            <a:r>
              <a:rPr lang="pl-PL" sz="2000" dirty="0">
                <a:latin typeface="Aptos"/>
              </a:rPr>
              <a:t>? Co jeszcze można/należy zrobić? </a:t>
            </a:r>
          </a:p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Jakie </a:t>
            </a:r>
            <a:r>
              <a:rPr lang="pl-PL" sz="2000" b="1" dirty="0">
                <a:latin typeface="Aptos"/>
              </a:rPr>
              <a:t>instrumenty</a:t>
            </a:r>
            <a:r>
              <a:rPr lang="pl-PL" sz="2000" dirty="0">
                <a:latin typeface="Aptos"/>
              </a:rPr>
              <a:t> powinny być preferowane? Dotacja? Instrumenty zwrotne? Instrumenty mieszane?</a:t>
            </a:r>
          </a:p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Czy wsparcie powinno mieć charakter </a:t>
            </a:r>
            <a:r>
              <a:rPr lang="pl-PL" sz="2000" b="1" dirty="0">
                <a:latin typeface="Aptos"/>
              </a:rPr>
              <a:t>horyzontalny</a:t>
            </a:r>
            <a:r>
              <a:rPr lang="pl-PL" sz="2000" dirty="0">
                <a:latin typeface="Aptos"/>
              </a:rPr>
              <a:t> (branża beneficjenta nie ma znaczenia), czy raczej </a:t>
            </a:r>
            <a:r>
              <a:rPr lang="pl-PL" sz="2000" b="1" dirty="0">
                <a:latin typeface="Aptos"/>
              </a:rPr>
              <a:t>selektywny</a:t>
            </a:r>
            <a:r>
              <a:rPr lang="pl-PL" sz="2000" dirty="0">
                <a:latin typeface="Aptos"/>
              </a:rPr>
              <a:t>? Jeśli tak, to jakie branże wskazać?</a:t>
            </a:r>
          </a:p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Czy i w jakim zakresie wskazane są </a:t>
            </a:r>
            <a:r>
              <a:rPr lang="pl-PL" sz="2000" b="1" dirty="0">
                <a:latin typeface="Aptos"/>
              </a:rPr>
              <a:t>kampanie informacyjne </a:t>
            </a:r>
            <a:r>
              <a:rPr lang="pl-PL" sz="2000" dirty="0">
                <a:latin typeface="Aptos"/>
              </a:rPr>
              <a:t>(podnoszenie świadomości) oraz </a:t>
            </a:r>
            <a:r>
              <a:rPr lang="pl-PL" sz="2000" b="1" dirty="0">
                <a:latin typeface="Aptos"/>
              </a:rPr>
              <a:t>usługi doradcze </a:t>
            </a:r>
            <a:r>
              <a:rPr lang="pl-PL" sz="2000" dirty="0">
                <a:latin typeface="Aptos"/>
              </a:rPr>
              <a:t>(ułatwiające podjęcie określonych działań/inwestycji)?</a:t>
            </a:r>
          </a:p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Jakie działania szczególnie należy wspierać finansowo i doradczo, gdyż ich wdrażanie jest </a:t>
            </a:r>
            <a:r>
              <a:rPr lang="pl-PL" sz="2000" b="1" dirty="0">
                <a:latin typeface="Aptos"/>
              </a:rPr>
              <a:t>dla firm trudne </a:t>
            </a:r>
            <a:r>
              <a:rPr lang="pl-PL" sz="2000" dirty="0">
                <a:latin typeface="Aptos"/>
              </a:rPr>
              <a:t>(np. GOZ, </a:t>
            </a:r>
            <a:r>
              <a:rPr lang="pl-PL" sz="2000" dirty="0" err="1">
                <a:latin typeface="Aptos"/>
              </a:rPr>
              <a:t>zasobooszczędność</a:t>
            </a:r>
            <a:r>
              <a:rPr lang="pl-PL" sz="2000" dirty="0">
                <a:latin typeface="Aptos"/>
              </a:rPr>
              <a:t>), a jakie można wspierać mniej intensywnie, gdyż firmy i tak chętnie je podejmują (np. efektywność energetyczna, OZE)?</a:t>
            </a:r>
          </a:p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Czy są jakieś przykłady rozwiązań zagranicznych, które warto przenieść do Polski? </a:t>
            </a:r>
          </a:p>
          <a:p>
            <a:pPr marL="457200" indent="-457200">
              <a:lnSpc>
                <a:spcPct val="114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2000" dirty="0">
                <a:latin typeface="Aptos"/>
              </a:rPr>
              <a:t>Jakie </a:t>
            </a:r>
            <a:r>
              <a:rPr lang="pl-PL" sz="2000" b="1" dirty="0">
                <a:latin typeface="Aptos"/>
              </a:rPr>
              <a:t>zachęty</a:t>
            </a:r>
            <a:r>
              <a:rPr lang="pl-PL" sz="2000" dirty="0">
                <a:latin typeface="Aptos"/>
              </a:rPr>
              <a:t> mogą ją najlepiej wspierać (fiskalne, w zakresie dostępu do kapitału, w zakresie redukcji ryzyka inwestycyjnego, inne)?</a:t>
            </a:r>
          </a:p>
        </p:txBody>
      </p:sp>
      <p:pic>
        <p:nvPicPr>
          <p:cNvPr id="2" name="Grafika 1" descr="Energia odnawialna kontur">
            <a:extLst>
              <a:ext uri="{FF2B5EF4-FFF2-40B4-BE49-F238E27FC236}">
                <a16:creationId xmlns:a16="http://schemas.microsoft.com/office/drawing/2014/main" id="{A0CD9006-A58F-C039-2AE1-A470E3656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9" y="9940"/>
            <a:ext cx="725557" cy="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6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471488" y="4176347"/>
            <a:ext cx="4833937" cy="1808529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000" dirty="0">
                <a:solidFill>
                  <a:schemeClr val="tx2"/>
                </a:solidFill>
                <a:highlight>
                  <a:srgbClr val="FFFFFF"/>
                </a:highlight>
              </a:rPr>
              <a:t>Zamawiający:</a:t>
            </a:r>
          </a:p>
          <a:p>
            <a:pPr>
              <a:spcBef>
                <a:spcPts val="600"/>
              </a:spcBef>
            </a:pPr>
            <a:r>
              <a:rPr lang="pl-PL" sz="2000" dirty="0">
                <a:highlight>
                  <a:srgbClr val="FFFFFF"/>
                </a:highlight>
              </a:rPr>
              <a:t>Polska Agencja Rozwoju Przedsiębiorczości</a:t>
            </a:r>
            <a:br>
              <a:rPr lang="pl-PL" sz="2000" dirty="0">
                <a:highlight>
                  <a:srgbClr val="FFFFFF"/>
                </a:highlight>
              </a:rPr>
            </a:br>
            <a:r>
              <a:rPr lang="pl-PL" sz="2000" dirty="0">
                <a:highlight>
                  <a:srgbClr val="FFFFFF"/>
                </a:highlight>
              </a:rPr>
              <a:t>Departament Analiz i Strategii</a:t>
            </a:r>
          </a:p>
          <a:p>
            <a:pPr>
              <a:spcBef>
                <a:spcPts val="600"/>
              </a:spcBef>
            </a:pPr>
            <a:br>
              <a:rPr lang="pl-PL" sz="2000" dirty="0">
                <a:solidFill>
                  <a:schemeClr val="tx2"/>
                </a:solidFill>
                <a:highlight>
                  <a:srgbClr val="FFFFFF"/>
                </a:highlight>
              </a:rPr>
            </a:br>
            <a:endParaRPr lang="pl-PL" sz="2000" dirty="0">
              <a:highlight>
                <a:srgbClr val="FFFFFF"/>
              </a:highlight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4AC652C-893C-31B2-3E53-FF749BBBD0C5}"/>
              </a:ext>
            </a:extLst>
          </p:cNvPr>
          <p:cNvSpPr txBox="1">
            <a:spLocks/>
          </p:cNvSpPr>
          <p:nvPr/>
        </p:nvSpPr>
        <p:spPr>
          <a:xfrm>
            <a:off x="5805488" y="4176346"/>
            <a:ext cx="4833937" cy="18085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l-PL" sz="2000" dirty="0">
                <a:solidFill>
                  <a:schemeClr val="tx2"/>
                </a:solidFill>
                <a:highlight>
                  <a:srgbClr val="FFFFFF"/>
                </a:highlight>
              </a:rPr>
              <a:t>Wykonawca:</a:t>
            </a:r>
          </a:p>
          <a:p>
            <a:pPr>
              <a:spcBef>
                <a:spcPts val="600"/>
              </a:spcBef>
            </a:pPr>
            <a:r>
              <a:rPr lang="pl-PL" sz="2000" dirty="0">
                <a:highlight>
                  <a:srgbClr val="FFFFFF"/>
                </a:highlight>
              </a:rPr>
              <a:t>Fundacja IDEA Rozwoju</a:t>
            </a:r>
            <a:br>
              <a:rPr lang="pl-PL" sz="2000" dirty="0">
                <a:highlight>
                  <a:srgbClr val="FFFFFF"/>
                </a:highlight>
              </a:rPr>
            </a:br>
            <a:r>
              <a:rPr lang="pl-PL" sz="2000" dirty="0">
                <a:highlight>
                  <a:srgbClr val="FFFFFF"/>
                </a:highlight>
              </a:rPr>
              <a:t>PAG </a:t>
            </a:r>
            <a:r>
              <a:rPr lang="pl-PL" sz="2000" noProof="0" dirty="0">
                <a:highlight>
                  <a:srgbClr val="FFFFFF"/>
                </a:highlight>
              </a:rPr>
              <a:t>Uniconsult</a:t>
            </a:r>
            <a:r>
              <a:rPr lang="pl-PL" sz="2000" dirty="0">
                <a:highlight>
                  <a:srgbClr val="FFFFFF"/>
                </a:highlight>
              </a:rPr>
              <a:t> sp. z o.o.</a:t>
            </a:r>
            <a:br>
              <a:rPr lang="pl-PL" sz="2000" dirty="0">
                <a:highlight>
                  <a:srgbClr val="FFFFFF"/>
                </a:highlight>
              </a:rPr>
            </a:br>
            <a:r>
              <a:rPr lang="en-US" sz="2000" dirty="0">
                <a:highlight>
                  <a:srgbClr val="FFFFFF"/>
                </a:highlight>
              </a:rPr>
              <a:t>Taylor Economics sp. z o.o.</a:t>
            </a:r>
            <a:br>
              <a:rPr lang="pl-PL" sz="2000" dirty="0">
                <a:highlight>
                  <a:srgbClr val="FFFFFF"/>
                </a:highlight>
              </a:rPr>
            </a:br>
            <a:endParaRPr lang="pl-PL" sz="2000" dirty="0">
              <a:highlight>
                <a:srgbClr val="FFFFFF"/>
              </a:highlight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121D50E-CA2F-DD17-70B5-7A3DB4168934}"/>
              </a:ext>
            </a:extLst>
          </p:cNvPr>
          <p:cNvSpPr txBox="1"/>
          <p:nvPr/>
        </p:nvSpPr>
        <p:spPr>
          <a:xfrm>
            <a:off x="308366" y="2627820"/>
            <a:ext cx="443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/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362769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95BC8-ED10-9E3F-1570-F3511825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9A74DE7-8C1D-CD49-C2C7-0922FE4A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badaniu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5E1971-28CC-D9B2-67F7-B2EA2E7ECCC4}"/>
              </a:ext>
            </a:extLst>
          </p:cNvPr>
          <p:cNvGraphicFramePr/>
          <p:nvPr/>
        </p:nvGraphicFramePr>
        <p:xfrm>
          <a:off x="-724892" y="0"/>
          <a:ext cx="9706379" cy="495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3A35077E-F1CE-2C57-E905-5075E0A26E18}"/>
              </a:ext>
            </a:extLst>
          </p:cNvPr>
          <p:cNvSpPr txBox="1"/>
          <p:nvPr/>
        </p:nvSpPr>
        <p:spPr>
          <a:xfrm>
            <a:off x="7932401" y="3553708"/>
            <a:ext cx="36532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solidFill>
                  <a:schemeClr val="tx1"/>
                </a:solidFill>
                <a:latin typeface="Aptos"/>
              </a:rPr>
              <a:t>Aby zapewnić transformację polskiej gospodarki w stronę wyższej produktywności, innowacyjności, ze szczególnym naciskiem na transformację cyfrową i w stronę zrównoważonego rozwoju.</a:t>
            </a:r>
            <a:endParaRPr lang="pl-PL" sz="2000" dirty="0"/>
          </a:p>
        </p:txBody>
      </p:sp>
      <p:sp>
        <p:nvSpPr>
          <p:cNvPr id="12" name="Strzałka: wygięta 11">
            <a:extLst>
              <a:ext uri="{FF2B5EF4-FFF2-40B4-BE49-F238E27FC236}">
                <a16:creationId xmlns:a16="http://schemas.microsoft.com/office/drawing/2014/main" id="{935AFD67-9440-BA56-49E2-166B4AF59B43}"/>
              </a:ext>
            </a:extLst>
          </p:cNvPr>
          <p:cNvSpPr/>
          <p:nvPr/>
        </p:nvSpPr>
        <p:spPr>
          <a:xfrm rot="5400000">
            <a:off x="7979959" y="1697737"/>
            <a:ext cx="1078044" cy="238448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6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4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CC395-66AC-7496-E864-528DF557C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48224A1-7F67-8B53-0545-84D723A9B02F}"/>
              </a:ext>
            </a:extLst>
          </p:cNvPr>
          <p:cNvSpPr/>
          <p:nvPr/>
        </p:nvSpPr>
        <p:spPr>
          <a:xfrm>
            <a:off x="2383971" y="3275657"/>
            <a:ext cx="98080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b="1" dirty="0">
                <a:solidFill>
                  <a:schemeClr val="accent1"/>
                </a:solidFill>
                <a:latin typeface="Aptos" panose="020B0004020202020204" pitchFamily="34" charset="0"/>
              </a:rPr>
              <a:t>Diagnoza - kluczowe problemy na horyzoncie …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7226C04-9B93-2296-F88F-ACCCA90303E8}"/>
              </a:ext>
            </a:extLst>
          </p:cNvPr>
          <p:cNvCxnSpPr/>
          <p:nvPr/>
        </p:nvCxnSpPr>
        <p:spPr>
          <a:xfrm>
            <a:off x="2514599" y="3068831"/>
            <a:ext cx="3780000" cy="0"/>
          </a:xfrm>
          <a:prstGeom prst="line">
            <a:avLst/>
          </a:prstGeom>
          <a:ln w="15875" cap="rnd"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czarne, ciemność&#10;&#10;Zawartość wygenerowana przez AI może być niepoprawna.">
            <a:extLst>
              <a:ext uri="{FF2B5EF4-FFF2-40B4-BE49-F238E27FC236}">
                <a16:creationId xmlns:a16="http://schemas.microsoft.com/office/drawing/2014/main" id="{5372E07C-7B0A-3948-4CEC-FF17DF4881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4" y="0"/>
            <a:ext cx="1839686" cy="1015894"/>
          </a:xfrm>
          <a:prstGeom prst="rect">
            <a:avLst/>
          </a:prstGeom>
        </p:spPr>
      </p:pic>
      <p:pic>
        <p:nvPicPr>
          <p:cNvPr id="14" name="Grafika 13" descr="Dom kontur">
            <a:extLst>
              <a:ext uri="{FF2B5EF4-FFF2-40B4-BE49-F238E27FC236}">
                <a16:creationId xmlns:a16="http://schemas.microsoft.com/office/drawing/2014/main" id="{61621A74-D6D4-9BE5-AF31-1B0606FF6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7941" y="2983627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BB15F-DD6C-3369-A3A5-BFB5B67F6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2A539EC6-644E-4380-A712-CCB174E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28" y="123171"/>
            <a:ext cx="10251776" cy="1168112"/>
          </a:xfrm>
        </p:spPr>
        <p:txBody>
          <a:bodyPr>
            <a:normAutofit fontScale="90000"/>
          </a:bodyPr>
          <a:lstStyle/>
          <a:p>
            <a:r>
              <a:rPr lang="pl-PL" dirty="0"/>
              <a:t>Przed nami pojawiają się pewne kluczowe problemy i wyzwania, które będą ciążyć gospodarce i z którymi musimy się koniecznie zmierzyć…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D174268-0013-C943-826B-74E8502D65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461" y="1554711"/>
            <a:ext cx="10028542" cy="4122393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806450" indent="-342900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latin typeface="Aptos"/>
              </a:rPr>
              <a:t>Depopulacja</a:t>
            </a:r>
            <a:r>
              <a:rPr lang="pl-PL" sz="2400" dirty="0">
                <a:latin typeface="Aptos"/>
              </a:rPr>
              <a:t> – będzie nas mniej.</a:t>
            </a:r>
          </a:p>
          <a:p>
            <a:pPr marL="806450" indent="-342900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latin typeface="Aptos"/>
              </a:rPr>
              <a:t>Starzenie się społeczeństwa </a:t>
            </a:r>
            <a:r>
              <a:rPr lang="pl-PL" sz="2400" dirty="0">
                <a:latin typeface="Aptos"/>
              </a:rPr>
              <a:t>– będzie więcej osób starszych i mniej młodych. </a:t>
            </a:r>
          </a:p>
          <a:p>
            <a:pPr marL="806450" indent="-342900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latin typeface="Aptos"/>
              </a:rPr>
              <a:t>Zjawiska ekstremalne </a:t>
            </a:r>
            <a:r>
              <a:rPr lang="pl-PL" sz="2400" dirty="0">
                <a:latin typeface="Aptos"/>
              </a:rPr>
              <a:t>będą coraz bardziej widocznym i dotkliwym wyrazem ocieplenia klimatu.</a:t>
            </a:r>
          </a:p>
          <a:p>
            <a:pPr marL="806450" indent="-342900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Aptos"/>
              </a:rPr>
              <a:t>Jesteśmy świadkami coraz większych napięć geopolitycznych – ich konsekwencją są / będą rozmaite </a:t>
            </a:r>
            <a:r>
              <a:rPr lang="pl-PL" sz="2400" b="1" dirty="0">
                <a:latin typeface="Aptos"/>
              </a:rPr>
              <a:t>szoki podażowe</a:t>
            </a:r>
            <a:r>
              <a:rPr lang="pl-PL" sz="2400" dirty="0">
                <a:latin typeface="Aptos"/>
              </a:rPr>
              <a:t>.</a:t>
            </a:r>
          </a:p>
          <a:p>
            <a:pPr marL="806450" indent="-342900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Aptos"/>
              </a:rPr>
              <a:t>Odnotowujemy transformacyjny sukces, ale wciąż obecnych jest </a:t>
            </a:r>
            <a:r>
              <a:rPr lang="pl-PL" sz="2400" b="1" dirty="0">
                <a:latin typeface="Aptos"/>
              </a:rPr>
              <a:t>wiele deficytów </a:t>
            </a:r>
            <a:r>
              <a:rPr lang="pl-PL" sz="2400" dirty="0">
                <a:latin typeface="Aptos"/>
              </a:rPr>
              <a:t>rozwojowych, które utrudniają rozwój.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322606E-8191-B24D-FD57-0E094612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80" y="1180896"/>
            <a:ext cx="768502" cy="753080"/>
          </a:xfrm>
          <a:prstGeom prst="rect">
            <a:avLst/>
          </a:prstGeom>
        </p:spPr>
      </p:pic>
      <p:pic>
        <p:nvPicPr>
          <p:cNvPr id="5" name="Grafika 4" descr="Chmura z piorunem i deszczem kontur">
            <a:extLst>
              <a:ext uri="{FF2B5EF4-FFF2-40B4-BE49-F238E27FC236}">
                <a16:creationId xmlns:a16="http://schemas.microsoft.com/office/drawing/2014/main" id="{674BED7B-F0B4-006A-9D4A-76EE392FE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154" y="2811721"/>
            <a:ext cx="914400" cy="914400"/>
          </a:xfrm>
          <a:prstGeom prst="rect">
            <a:avLst/>
          </a:prstGeom>
        </p:spPr>
      </p:pic>
      <p:pic>
        <p:nvPicPr>
          <p:cNvPr id="9" name="Grafika 8" descr="Kobieta z laską kontur">
            <a:extLst>
              <a:ext uri="{FF2B5EF4-FFF2-40B4-BE49-F238E27FC236}">
                <a16:creationId xmlns:a16="http://schemas.microsoft.com/office/drawing/2014/main" id="{395DA56C-1448-8304-2E17-2E97E8E90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354" y="2095216"/>
            <a:ext cx="785286" cy="785286"/>
          </a:xfrm>
          <a:prstGeom prst="rect">
            <a:avLst/>
          </a:prstGeom>
        </p:spPr>
      </p:pic>
      <p:pic>
        <p:nvPicPr>
          <p:cNvPr id="13" name="Grafika 12" descr="Podkładka — różne kontur">
            <a:extLst>
              <a:ext uri="{FF2B5EF4-FFF2-40B4-BE49-F238E27FC236}">
                <a16:creationId xmlns:a16="http://schemas.microsoft.com/office/drawing/2014/main" id="{690CC3E6-8C8E-2DEB-BC9B-C6DEA79DE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154" y="4709986"/>
            <a:ext cx="914400" cy="914400"/>
          </a:xfrm>
          <a:prstGeom prst="rect">
            <a:avLst/>
          </a:prstGeom>
        </p:spPr>
      </p:pic>
      <p:pic>
        <p:nvPicPr>
          <p:cNvPr id="15" name="Grafika 14" descr="Kolizja kontur">
            <a:extLst>
              <a:ext uri="{FF2B5EF4-FFF2-40B4-BE49-F238E27FC236}">
                <a16:creationId xmlns:a16="http://schemas.microsoft.com/office/drawing/2014/main" id="{6F174404-1798-C75D-3B0E-E47209AAF3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428" y="3689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499AB-91A4-6F09-4E0D-10F4090A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B91D216-D5FF-BD02-C790-4DB7897B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Demograficzne tsunami czyli depopulacja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FCE4D8E-5F63-9463-5998-9E31F19E7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847" y="1088141"/>
            <a:ext cx="10962200" cy="497511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Od lat 90. XX w. Polska doświadcza </a:t>
            </a:r>
            <a:r>
              <a:rPr lang="pl-PL" sz="2000" b="1" dirty="0">
                <a:latin typeface="Aptos"/>
              </a:rPr>
              <a:t>systematycznego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spadku</a:t>
            </a:r>
            <a:r>
              <a:rPr lang="pl-PL" sz="2000" dirty="0">
                <a:latin typeface="Aptos"/>
              </a:rPr>
              <a:t> liczby ludności.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Prognozy GUS wskazują na systematyczne kurczenie się populacji; za około 10 lat może nas być o około 1 mln mniej (</a:t>
            </a:r>
            <a:r>
              <a:rPr lang="pl-PL" sz="2000" b="1" dirty="0">
                <a:latin typeface="Aptos"/>
              </a:rPr>
              <a:t>zjawisko postępuje szybciej </a:t>
            </a:r>
            <a:r>
              <a:rPr lang="pl-PL" sz="2000" dirty="0">
                <a:latin typeface="Aptos"/>
              </a:rPr>
              <a:t>niż dotychczas prognozowano).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Procesy depopulacyjne są silnie zróżnicowane terytorialnie (najgłębszy</a:t>
            </a:r>
            <a:r>
              <a:rPr lang="pl-PL" sz="2000" b="1" dirty="0">
                <a:latin typeface="Aptos"/>
              </a:rPr>
              <a:t> </a:t>
            </a:r>
            <a:r>
              <a:rPr lang="pl-PL" sz="2000" dirty="0">
                <a:latin typeface="Aptos"/>
              </a:rPr>
              <a:t>spadek</a:t>
            </a:r>
            <a:r>
              <a:rPr lang="pl-PL" sz="2000" b="1" dirty="0">
                <a:latin typeface="Aptos"/>
              </a:rPr>
              <a:t> </a:t>
            </a:r>
            <a:r>
              <a:rPr lang="pl-PL" sz="2000" dirty="0">
                <a:latin typeface="Aptos"/>
              </a:rPr>
              <a:t>dotyczy</a:t>
            </a:r>
            <a:r>
              <a:rPr lang="pl-PL" sz="2000" b="1" dirty="0">
                <a:latin typeface="Aptos"/>
              </a:rPr>
              <a:t> obszarów peryferyjnych i wschodnich województw).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Przewidywany spadek liczby pracujących do 2035 r. wynosi około 2,1 mln.</a:t>
            </a:r>
            <a:endParaRPr lang="pl-PL" sz="2000" b="1" dirty="0">
              <a:latin typeface="Aptos"/>
            </a:endParaRP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Skutki: 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2000" b="1" dirty="0">
                <a:latin typeface="Aptos"/>
              </a:rPr>
              <a:t>spadek liczby konsumentów, co wpływa na rentowność firm działających lokalnie i krajowo. </a:t>
            </a:r>
            <a:r>
              <a:rPr lang="pl-PL" sz="2000" dirty="0">
                <a:latin typeface="Aptos"/>
              </a:rPr>
              <a:t>Eksport może łagodzić skutki, ale tylko niewielki odsetek firm go realizuje. Wysoka elastyczność popytu może częściowo kompensować negatywne efekty, lecz nie w każdej branży,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2000" b="1" dirty="0">
                <a:latin typeface="Aptos"/>
              </a:rPr>
              <a:t>depopulacja pogłębia trudności w pozyskiwaniu pracowników</a:t>
            </a:r>
            <a:r>
              <a:rPr lang="pl-PL" sz="2000" dirty="0">
                <a:latin typeface="Aptos"/>
              </a:rPr>
              <a:t>, zwiększa rotację i presję płacową,</a:t>
            </a:r>
            <a:r>
              <a:rPr lang="pl-PL" sz="2000" b="1" dirty="0">
                <a:latin typeface="Aptos"/>
              </a:rPr>
              <a:t> </a:t>
            </a:r>
            <a:r>
              <a:rPr lang="pl-PL" sz="2000" dirty="0">
                <a:latin typeface="Aptos"/>
              </a:rPr>
              <a:t>co szczególnie dotyka firmy bazujące na niskich kosztach pracy.</a:t>
            </a:r>
          </a:p>
        </p:txBody>
      </p:sp>
    </p:spTree>
    <p:extLst>
      <p:ext uri="{BB962C8B-B14F-4D97-AF65-F5344CB8AC3E}">
        <p14:creationId xmlns:p14="http://schemas.microsoft.com/office/powerpoint/2010/main" val="107593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B6342-DD21-A985-C15C-3A655925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34E632D-47A0-AFEF-9267-C67A474F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Demograficzne tsunami czyli depopulacja - cd. 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34F8760-61F0-E79C-EB81-E49654EE9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516" y="1313136"/>
            <a:ext cx="11095345" cy="312683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Choć liczba firm rośnie, dalsza depopulacja </a:t>
            </a:r>
            <a:r>
              <a:rPr lang="pl-PL" sz="2000" b="1" dirty="0">
                <a:latin typeface="Aptos"/>
              </a:rPr>
              <a:t>może istotnie ograniczyć potencjał przedsiębiorczy</a:t>
            </a:r>
            <a:r>
              <a:rPr lang="pl-PL" sz="2000" dirty="0">
                <a:latin typeface="Aptos"/>
              </a:rPr>
              <a:t>, bowiem: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2000" dirty="0">
                <a:latin typeface="Aptos"/>
              </a:rPr>
              <a:t>wciąż maleć będzie liczba osób z predyspozycjami w zakresie przedsiębiorczości,  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2000" dirty="0">
                <a:latin typeface="Aptos"/>
              </a:rPr>
              <a:t>najsilniejsze skutki depopulacji odczują branże zależne od lokalnego popytu (handel, budownictwo mieszkaniowe, infrastruktura JST), 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2000" dirty="0">
                <a:latin typeface="Aptos"/>
              </a:rPr>
              <a:t>w ochronie zdrowia i edukacji przewidywane są duże ubytki kadrowe, 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2000" dirty="0">
                <a:latin typeface="Aptos"/>
              </a:rPr>
              <a:t>Obszary metropolitalne mają szansę na stabilizację demograficzną, podczas gdy większość powiatów doświadczy dalszego spadku liczby ludności.</a:t>
            </a:r>
          </a:p>
        </p:txBody>
      </p:sp>
    </p:spTree>
    <p:extLst>
      <p:ext uri="{BB962C8B-B14F-4D97-AF65-F5344CB8AC3E}">
        <p14:creationId xmlns:p14="http://schemas.microsoft.com/office/powerpoint/2010/main" val="25866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D2AB-3E97-447B-6D1D-6CD350D1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EE24361-13E9-9007-9555-9427A92A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Starzenie się społeczeństwa – strukturalne tsunami 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81B936C-1E87-51E4-D535-CD001E939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296" y="933253"/>
            <a:ext cx="11095345" cy="559656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Aptos"/>
              </a:rPr>
              <a:t>W perspektywie 2034 r. </a:t>
            </a:r>
            <a:r>
              <a:rPr lang="pl-PL" sz="1800" b="1" dirty="0">
                <a:latin typeface="Aptos"/>
              </a:rPr>
              <a:t>udział ludzi starszych w populacji będzie rósł.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Aptos"/>
              </a:rPr>
              <a:t>Nastąpi ponad </a:t>
            </a:r>
            <a:r>
              <a:rPr lang="pl-PL" sz="1800" b="1" dirty="0">
                <a:latin typeface="Aptos"/>
              </a:rPr>
              <a:t>dwukrotny</a:t>
            </a:r>
            <a:r>
              <a:rPr lang="pl-PL" sz="1800" dirty="0">
                <a:latin typeface="Aptos"/>
              </a:rPr>
              <a:t> wzrost liczby ludności w wieku późnej starości, generujących ograniczony popyt ogniskujący się wokół zdrowia, bezpieczeństwa i codziennego komfortu. 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Aptos"/>
              </a:rPr>
              <a:t>Malejąca stopa zastąpienia wynagrodzenia przez emeryturę będzie kluczową </a:t>
            </a:r>
            <a:r>
              <a:rPr lang="pl-PL" sz="1800" b="1" dirty="0">
                <a:latin typeface="Aptos"/>
              </a:rPr>
              <a:t>barierą</a:t>
            </a:r>
            <a:r>
              <a:rPr lang="pl-PL" sz="1800" dirty="0">
                <a:latin typeface="Aptos"/>
              </a:rPr>
              <a:t> przekształcania potrzeb seniorów w popyt efektywny. 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Aptos"/>
              </a:rPr>
              <a:t>W okresie do 2034 r. nastąpi </a:t>
            </a:r>
            <a:r>
              <a:rPr lang="pl-PL" sz="1800" b="1" dirty="0">
                <a:latin typeface="Aptos"/>
              </a:rPr>
              <a:t>znaczący</a:t>
            </a:r>
            <a:r>
              <a:rPr lang="pl-PL" sz="1800" dirty="0">
                <a:latin typeface="Aptos"/>
              </a:rPr>
              <a:t> </a:t>
            </a:r>
            <a:r>
              <a:rPr lang="pl-PL" sz="1800" b="1" dirty="0">
                <a:latin typeface="Aptos"/>
              </a:rPr>
              <a:t>spadek</a:t>
            </a:r>
            <a:r>
              <a:rPr lang="pl-PL" sz="1800" dirty="0">
                <a:latin typeface="Aptos"/>
              </a:rPr>
              <a:t> liczby dzieci i młodzieży: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1800" dirty="0">
                <a:latin typeface="Aptos"/>
              </a:rPr>
              <a:t>wymusi to reorganizację sieci opieki i edukacji,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1800" dirty="0">
                <a:latin typeface="Aptos"/>
              </a:rPr>
              <a:t>spowoduje najprawdopodobniej </a:t>
            </a:r>
            <a:r>
              <a:rPr lang="pl-PL" sz="1800" b="1" dirty="0">
                <a:latin typeface="Aptos"/>
              </a:rPr>
              <a:t>stagnację</a:t>
            </a:r>
            <a:r>
              <a:rPr lang="pl-PL" sz="1800" dirty="0">
                <a:latin typeface="Aptos"/>
              </a:rPr>
              <a:t> segmentu rynku usług i produktów dla dzieci i rodzin z dziećmi, 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1800" dirty="0">
                <a:latin typeface="Aptos"/>
              </a:rPr>
              <a:t>nasili się konkurencja cenowa, głównie ze strony marek własnych sieci handlowych, </a:t>
            </a:r>
          </a:p>
          <a:p>
            <a:pPr marL="10287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pl-PL" sz="1800" dirty="0">
                <a:latin typeface="Aptos"/>
              </a:rPr>
              <a:t>spodziewać należy się poszukiwania nisz, konkurowania jakością i różnicowania produktów.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13435"/>
                </a:solidFill>
                <a:latin typeface="Aptos"/>
              </a:rPr>
              <a:t>Starzenie się ludności zmodyfikuje funkcjonowanie zespołów ludzkich w przedsiębiorstwach. Czynnikiem, który zyska na znaczeniu będzie umiejętność </a:t>
            </a:r>
            <a:r>
              <a:rPr lang="pl-PL" sz="1800" b="1" dirty="0">
                <a:solidFill>
                  <a:srgbClr val="313435"/>
                </a:solidFill>
                <a:latin typeface="Aptos"/>
              </a:rPr>
              <a:t>zarządzania</a:t>
            </a:r>
            <a:r>
              <a:rPr lang="pl-PL" sz="1800" dirty="0">
                <a:solidFill>
                  <a:srgbClr val="313435"/>
                </a:solidFill>
                <a:latin typeface="Aptos"/>
              </a:rPr>
              <a:t> </a:t>
            </a:r>
            <a:r>
              <a:rPr lang="pl-PL" sz="1800" b="1" dirty="0">
                <a:solidFill>
                  <a:srgbClr val="313435"/>
                </a:solidFill>
                <a:latin typeface="Aptos"/>
              </a:rPr>
              <a:t>wiekiem,</a:t>
            </a:r>
            <a:r>
              <a:rPr lang="pl-PL" sz="1800" dirty="0">
                <a:solidFill>
                  <a:srgbClr val="313435"/>
                </a:solidFill>
                <a:latin typeface="Aptos"/>
              </a:rPr>
              <a:t> a także kompetencje międzykulturowe, niezbędne do efektywnej absorbcji imigrantów, wypełniających deficyt pracowników powstały w wyniki starzenia się ludności.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13435"/>
                </a:solidFill>
                <a:latin typeface="Aptos"/>
              </a:rPr>
              <a:t>Kluczowe będzie przeciwdziałanie bezrobociu technologicznemu (związane z postępem technologicznym) poprzez zarządzanie procesem uczenia się pracowników oraz przesunięcia strukturalne na rynku pracy.</a:t>
            </a:r>
          </a:p>
        </p:txBody>
      </p:sp>
    </p:spTree>
    <p:extLst>
      <p:ext uri="{BB962C8B-B14F-4D97-AF65-F5344CB8AC3E}">
        <p14:creationId xmlns:p14="http://schemas.microsoft.com/office/powerpoint/2010/main" val="366908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B8DB8-351C-FBFD-AD7F-28EDD002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E011A1C-197F-F69E-A2E1-1382A395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96" y="293391"/>
            <a:ext cx="9078013" cy="60507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Zjawiska ekstremalne mogą być coraz bardziej dotkliwe dla sektora przedsiębiorstw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2BB7F0F-A9ED-9CC3-7E51-775FD7070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327" y="1151915"/>
            <a:ext cx="11095345" cy="527613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latin typeface="Aptos"/>
              </a:rPr>
              <a:t>Ekstremalne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zjawiska</a:t>
            </a:r>
            <a:r>
              <a:rPr lang="pl-PL" sz="2000" dirty="0">
                <a:latin typeface="Aptos"/>
              </a:rPr>
              <a:t> pogodowe (hydrologiczne, meteorologiczne, klimatyczne) będące konsekwencją procesu ocieplenia są </a:t>
            </a:r>
            <a:r>
              <a:rPr lang="pl-PL" sz="2000" b="1" dirty="0">
                <a:latin typeface="Aptos"/>
              </a:rPr>
              <a:t>głównym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źródłem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zagrożeń</a:t>
            </a:r>
            <a:r>
              <a:rPr lang="pl-PL" sz="2000" dirty="0">
                <a:latin typeface="Aptos"/>
              </a:rPr>
              <a:t> dla przedsiębiorstw.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Straty powstałe w związku z wystąpieniem takich zjawisk mogą istotnie </a:t>
            </a:r>
            <a:r>
              <a:rPr lang="pl-PL" sz="2000" b="1" dirty="0">
                <a:latin typeface="Aptos"/>
              </a:rPr>
              <a:t>negatywnie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rzutować</a:t>
            </a:r>
            <a:r>
              <a:rPr lang="pl-PL" sz="2000" dirty="0">
                <a:latin typeface="Aptos"/>
              </a:rPr>
              <a:t> na działalność przedsiębiorstwa (uszkodzenie infrastruktury, utracone przychody).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Zjawiska ekstremalne mogą oddziaływać na przedsiębiorstwa nie tylko w sposób </a:t>
            </a:r>
            <a:r>
              <a:rPr lang="pl-PL" sz="2000" b="1" dirty="0">
                <a:latin typeface="Aptos"/>
              </a:rPr>
              <a:t>bezpośredni</a:t>
            </a:r>
            <a:r>
              <a:rPr lang="pl-PL" sz="2000" dirty="0">
                <a:latin typeface="Aptos"/>
              </a:rPr>
              <a:t>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Oddziaływanie </a:t>
            </a:r>
            <a:r>
              <a:rPr lang="pl-PL" sz="2000" b="1" dirty="0">
                <a:latin typeface="Aptos"/>
              </a:rPr>
              <a:t>pośrednie</a:t>
            </a:r>
            <a:r>
              <a:rPr lang="pl-PL" sz="2000" dirty="0">
                <a:latin typeface="Aptos"/>
              </a:rPr>
              <a:t> (np. przerwanie łańcucha dostaw), czy też połączenie ryzyka (klimatycznego z nie-klimatycznym) może wywoływać równie dotkliwe konsekwencje.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latin typeface="Aptos"/>
              </a:rPr>
              <a:t>Koszty</a:t>
            </a:r>
            <a:r>
              <a:rPr lang="pl-PL" sz="2000" dirty="0">
                <a:latin typeface="Aptos"/>
              </a:rPr>
              <a:t> strat związanych z klimatem </a:t>
            </a:r>
            <a:r>
              <a:rPr lang="pl-PL" sz="2000" b="1" dirty="0">
                <a:latin typeface="Aptos"/>
              </a:rPr>
              <a:t>zależą</a:t>
            </a:r>
            <a:r>
              <a:rPr lang="pl-PL" sz="2000" dirty="0">
                <a:latin typeface="Aptos"/>
              </a:rPr>
              <a:t> od częstotliwości i dotkliwości zjawisk ekstremalnych oraz takich czynników jak wartość narażonych aktywów i skuteczność działań adaptacyjnych.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latin typeface="Aptos"/>
              </a:rPr>
              <a:t>Stopień</a:t>
            </a:r>
            <a:r>
              <a:rPr lang="pl-PL" sz="2000" dirty="0">
                <a:latin typeface="Aptos"/>
              </a:rPr>
              <a:t> </a:t>
            </a:r>
            <a:r>
              <a:rPr lang="pl-PL" sz="2000" b="1" dirty="0">
                <a:latin typeface="Aptos"/>
              </a:rPr>
              <a:t>ekspozycji</a:t>
            </a:r>
            <a:r>
              <a:rPr lang="pl-PL" sz="2000" dirty="0">
                <a:latin typeface="Aptos"/>
              </a:rPr>
              <a:t> różnych przedsiębiorstw (mikro, małych, średnich, usługowych, przemysłowych, zlokalizowanych na terenach zalewowych lub nie) na ryzyko może być bardzo </a:t>
            </a:r>
            <a:r>
              <a:rPr lang="pl-PL" sz="2000" b="1" dirty="0">
                <a:latin typeface="Aptos"/>
              </a:rPr>
              <a:t>zróżnicowany</a:t>
            </a:r>
            <a:r>
              <a:rPr lang="pl-PL" sz="2000" dirty="0">
                <a:latin typeface="Aptos"/>
              </a:rPr>
              <a:t>. </a:t>
            </a:r>
          </a:p>
          <a:p>
            <a:pPr marL="357188" lvl="0" indent="-357188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Aptos"/>
              </a:rPr>
              <a:t>Działania podejmowane w celu minimalizacji ryzyk podejmowane przez sektor MŚP natrafiają na </a:t>
            </a:r>
            <a:r>
              <a:rPr lang="pl-PL" sz="2000" b="1" dirty="0">
                <a:latin typeface="Aptos"/>
              </a:rPr>
              <a:t>tradycyjne</a:t>
            </a:r>
            <a:r>
              <a:rPr lang="pl-PL" sz="2000" dirty="0">
                <a:latin typeface="Aptos"/>
              </a:rPr>
              <a:t>” </a:t>
            </a:r>
            <a:r>
              <a:rPr lang="pl-PL" sz="2000" b="1" dirty="0">
                <a:latin typeface="Aptos"/>
              </a:rPr>
              <a:t>bariery</a:t>
            </a:r>
            <a:r>
              <a:rPr lang="pl-PL" sz="2000" dirty="0">
                <a:latin typeface="Aptos"/>
              </a:rPr>
              <a:t>: brak zasobów finansowych, brak know-how, brak strategii czy zrozumienia potrzeby. </a:t>
            </a:r>
          </a:p>
        </p:txBody>
      </p:sp>
    </p:spTree>
    <p:extLst>
      <p:ext uri="{BB962C8B-B14F-4D97-AF65-F5344CB8AC3E}">
        <p14:creationId xmlns:p14="http://schemas.microsoft.com/office/powerpoint/2010/main" val="16003506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RP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E95F6C"/>
      </a:accent2>
      <a:accent3>
        <a:srgbClr val="626769"/>
      </a:accent3>
      <a:accent4>
        <a:srgbClr val="9FA4A6"/>
      </a:accent4>
      <a:accent5>
        <a:srgbClr val="FFC000"/>
      </a:accent5>
      <a:accent6>
        <a:srgbClr val="3D83B3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80f4a7-ed8f-4893-9838-2b952fed3a27">
      <Terms xmlns="http://schemas.microsoft.com/office/infopath/2007/PartnerControls"/>
    </lcf76f155ced4ddcb4097134ff3c332f>
    <TaxCatchAll xmlns="24b9b473-68b1-4e63-8cf4-de74b42e5e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99CF4E7264D40A459EED5197FA3F8" ma:contentTypeVersion="11" ma:contentTypeDescription="Utwórz nowy dokument." ma:contentTypeScope="" ma:versionID="395257491784e0a5e9030da4071986f0">
  <xsd:schema xmlns:xsd="http://www.w3.org/2001/XMLSchema" xmlns:xs="http://www.w3.org/2001/XMLSchema" xmlns:p="http://schemas.microsoft.com/office/2006/metadata/properties" xmlns:ns2="8080f4a7-ed8f-4893-9838-2b952fed3a27" xmlns:ns3="24b9b473-68b1-4e63-8cf4-de74b42e5e84" targetNamespace="http://schemas.microsoft.com/office/2006/metadata/properties" ma:root="true" ma:fieldsID="b2e89339ba5ea827ea1ee0d6ad1fd4e7" ns2:_="" ns3:_="">
    <xsd:import namespace="8080f4a7-ed8f-4893-9838-2b952fed3a27"/>
    <xsd:import namespace="24b9b473-68b1-4e63-8cf4-de74b42e5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0f4a7-ed8f-4893-9838-2b952fed3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6d7ea12-2dea-4209-bfef-6d838e1d3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9b473-68b1-4e63-8cf4-de74b42e5e8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2ce839-e673-4d12-bb31-4ae16d8694f8}" ma:internalName="TaxCatchAll" ma:showField="CatchAllData" ma:web="24b9b473-68b1-4e63-8cf4-de74b42e5e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009F0-5021-454E-A87A-11C4D3FA5D44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8080f4a7-ed8f-4893-9838-2b952fed3a27"/>
    <ds:schemaRef ds:uri="http://schemas.microsoft.com/office/2006/documentManagement/types"/>
    <ds:schemaRef ds:uri="24b9b473-68b1-4e63-8cf4-de74b42e5e84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AEC08E-4D25-43D2-88BD-5C1BB09BC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A93DE-9E3E-4FB2-9A63-1ECF7CEB0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0f4a7-ed8f-4893-9838-2b952fed3a27"/>
    <ds:schemaRef ds:uri="24b9b473-68b1-4e63-8cf4-de74b42e5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40567</TotalTime>
  <Words>2450</Words>
  <Application>Microsoft Office PowerPoint</Application>
  <PresentationFormat>Panoramiczny</PresentationFormat>
  <Paragraphs>185</Paragraphs>
  <Slides>26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Zawartość</vt:lpstr>
      <vt:lpstr>O badaniu</vt:lpstr>
      <vt:lpstr>Prezentacja programu PowerPoint</vt:lpstr>
      <vt:lpstr>Przed nami pojawiają się pewne kluczowe problemy i wyzwania, które będą ciążyć gospodarce i z którymi musimy się koniecznie zmierzyć…</vt:lpstr>
      <vt:lpstr>Demograficzne tsunami czyli depopulacja</vt:lpstr>
      <vt:lpstr>Demograficzne tsunami czyli depopulacja - cd. </vt:lpstr>
      <vt:lpstr>Starzenie się społeczeństwa – strukturalne tsunami </vt:lpstr>
      <vt:lpstr>Zjawiska ekstremalne mogą być coraz bardziej dotkliwe dla sektora przedsiębiorstw</vt:lpstr>
      <vt:lpstr>Geopolityka zawitała na nasze podwórko…</vt:lpstr>
      <vt:lpstr>Procesy „catching up” wciąż hamują zastane deficyty rozwojowe </vt:lpstr>
      <vt:lpstr>Procesy „catching up” wciąż hamują zastane deficyty rozwojowe cd.</vt:lpstr>
      <vt:lpstr>Prezentacja programu PowerPoint</vt:lpstr>
      <vt:lpstr>Znaczenie megatrendów</vt:lpstr>
      <vt:lpstr>Działania amortyzujące niekorzystne skutki trendu starzenia się</vt:lpstr>
      <vt:lpstr>Działania amortyzujące niekorzystne skutki szoków podażowych</vt:lpstr>
      <vt:lpstr>Technologiczne ukierunkowanie wsparcia publicznego</vt:lpstr>
      <vt:lpstr>Znaczenie typów interwencji</vt:lpstr>
      <vt:lpstr>Logika wyznaczania dziedzin / sposobów interwencji</vt:lpstr>
      <vt:lpstr>Prezentacja programu PowerPoint</vt:lpstr>
      <vt:lpstr>Problemy na podstawie diagnozy</vt:lpstr>
      <vt:lpstr>Sposób przejawiania się problemów w gospodarce</vt:lpstr>
      <vt:lpstr>Pożądana / możliwa reakcja – działania</vt:lpstr>
      <vt:lpstr>Pożądana / możliwa reakcja – działania</vt:lpstr>
      <vt:lpstr>Pytania i problemy do dyskusji - scenariusz „Transformacja zielona”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j.grzybowska@poczta.fm</dc:creator>
  <cp:lastModifiedBy>Ewa Lipińska</cp:lastModifiedBy>
  <cp:revision>1101</cp:revision>
  <dcterms:created xsi:type="dcterms:W3CDTF">2017-01-17T17:37:53Z</dcterms:created>
  <dcterms:modified xsi:type="dcterms:W3CDTF">2026-03-25T07:38:25Z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0x010100A6599CF4E7264D40A459EED5197FA3F8</vt:lpwstr>
  </property>
  <property fmtid="{D5CDD505-2E9C-101B-9397-08002B2CF9AE}" pid="3" name="MediaServiceImageTags">
    <vt:lpwstr/>
  </property>
</Properties>
</file>