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4" r:id="rId6"/>
    <p:sldMasterId id="2147483687" r:id="rId7"/>
  </p:sldMasterIdLst>
  <p:notesMasterIdLst>
    <p:notesMasterId r:id="rId25"/>
  </p:notesMasterIdLst>
  <p:sldIdLst>
    <p:sldId id="256" r:id="rId8"/>
    <p:sldId id="272" r:id="rId9"/>
    <p:sldId id="258" r:id="rId10"/>
    <p:sldId id="259" r:id="rId11"/>
    <p:sldId id="260" r:id="rId12"/>
    <p:sldId id="273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89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F2870A-5B00-4FEB-9709-36715B84D718}" v="2" dt="2025-02-03T16:10:43.5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44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pl-PL" sz="1800" b="0" strike="noStrike" spc="-1">
                <a:solidFill>
                  <a:srgbClr val="000000"/>
                </a:solidFill>
                <a:latin typeface="Aptos"/>
              </a:rPr>
              <a:t>Kliknij, aby przesunąć slajd</a:t>
            </a: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pl-PL" sz="2000" b="0" strike="noStrike" spc="-1">
                <a:latin typeface="Arial"/>
              </a:rPr>
              <a:t>Kliknij, aby edytować format notatek</a:t>
            </a:r>
          </a:p>
        </p:txBody>
      </p:sp>
      <p:sp>
        <p:nvSpPr>
          <p:cNvPr id="17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pl-PL" sz="1400" b="0" strike="noStrike" spc="-1">
                <a:latin typeface="Times New Roman"/>
              </a:rPr>
              <a:t>&lt;główka&gt;</a:t>
            </a:r>
          </a:p>
        </p:txBody>
      </p:sp>
      <p:sp>
        <p:nvSpPr>
          <p:cNvPr id="173" name="PlaceHolder 4"/>
          <p:cNvSpPr>
            <a:spLocks noGrp="1"/>
          </p:cNvSpPr>
          <p:nvPr>
            <p:ph type="dt" idx="9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pl-PL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pl-PL" sz="1400" b="0" strike="noStrike" spc="-1">
                <a:latin typeface="Times New Roman"/>
              </a:rPr>
              <a:t>&lt;data/godzina&gt;</a:t>
            </a:r>
          </a:p>
        </p:txBody>
      </p:sp>
      <p:sp>
        <p:nvSpPr>
          <p:cNvPr id="174" name="PlaceHolder 5"/>
          <p:cNvSpPr>
            <a:spLocks noGrp="1"/>
          </p:cNvSpPr>
          <p:nvPr>
            <p:ph type="ftr" idx="10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pl-PL" sz="1400" b="0" strike="noStrike" spc="-1">
                <a:latin typeface="Times New Roman"/>
              </a:defRPr>
            </a:lvl1pPr>
          </a:lstStyle>
          <a:p>
            <a:r>
              <a:rPr lang="pl-PL" sz="1400" b="0" strike="noStrike" spc="-1">
                <a:latin typeface="Times New Roman"/>
              </a:rPr>
              <a:t>&lt;stopka&gt;</a:t>
            </a:r>
          </a:p>
        </p:txBody>
      </p:sp>
      <p:sp>
        <p:nvSpPr>
          <p:cNvPr id="175" name="PlaceHolder 6"/>
          <p:cNvSpPr>
            <a:spLocks noGrp="1"/>
          </p:cNvSpPr>
          <p:nvPr>
            <p:ph type="sldNum" idx="11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pl-PL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23FAEBD2-CEA5-492A-96C7-513D5177D06A}" type="slidenum">
              <a:rPr lang="pl-PL" sz="1400" b="0" strike="noStrike" spc="-1">
                <a:latin typeface="Times New Roman"/>
              </a:rPr>
              <a:t>‹#›</a:t>
            </a:fld>
            <a:endParaRPr lang="pl-PL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</a:pPr>
            <a:r>
              <a:rPr lang="pl-PL" sz="2000" b="0" strike="noStrike" spc="-1">
                <a:latin typeface="Arial"/>
              </a:rPr>
              <a:t>Ilośc osób zaangażowanych: …..</a:t>
            </a:r>
          </a:p>
        </p:txBody>
      </p:sp>
      <p:sp>
        <p:nvSpPr>
          <p:cNvPr id="246" name="PlaceHolder 3"/>
          <p:cNvSpPr>
            <a:spLocks noGrp="1"/>
          </p:cNvSpPr>
          <p:nvPr>
            <p:ph type="sldNum" idx="1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CB531DF-1975-4AAA-9177-772E62772BD6}" type="slidenum">
              <a:rPr lang="en-US" sz="1200" b="0" strike="noStrike" spc="-1">
                <a:latin typeface="Times New Roman"/>
              </a:rPr>
              <a:t>2</a:t>
            </a:fld>
            <a:endParaRPr lang="pl-PL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18206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ln w="0">
            <a:noFill/>
          </a:ln>
        </p:spPr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</a:pPr>
            <a:r>
              <a:rPr lang="pl-PL" sz="2000" b="0" strike="noStrike" spc="-1">
                <a:latin typeface="Arial"/>
              </a:rPr>
              <a:t>Maj powołanie nowej RG oraz utworzenie zespołów tematycznych</a:t>
            </a:r>
          </a:p>
          <a:p>
            <a:pPr marL="216000" indent="-216000">
              <a:lnSpc>
                <a:spcPct val="100000"/>
              </a:lnSpc>
              <a:buNone/>
            </a:pPr>
            <a:endParaRPr lang="pl-PL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</a:pPr>
            <a:r>
              <a:rPr lang="pl-PL" sz="2000" b="0" strike="noStrike" spc="-1">
                <a:latin typeface="Arial"/>
              </a:rPr>
              <a:t>Lipiec – prezentacja przez BRMR – dokumentu bazowego do prac zespołów – Diagnoza na potrzeby strategii</a:t>
            </a:r>
          </a:p>
          <a:p>
            <a:pPr marL="216000" indent="-216000">
              <a:lnSpc>
                <a:spcPct val="100000"/>
              </a:lnSpc>
              <a:buNone/>
            </a:pPr>
            <a:endParaRPr lang="pl-PL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</a:pPr>
            <a:r>
              <a:rPr lang="pl-PL" sz="2000" b="0" strike="noStrike" spc="-1">
                <a:latin typeface="Arial"/>
              </a:rPr>
              <a:t>Wrzesień powołanie 8 zespołu ds. rozwoju biznesu, opracowanie i prezentacja jego zakresu prac przez prezydium RG</a:t>
            </a:r>
          </a:p>
          <a:p>
            <a:pPr marL="216000" indent="-216000">
              <a:lnSpc>
                <a:spcPct val="100000"/>
              </a:lnSpc>
              <a:buNone/>
            </a:pPr>
            <a:endParaRPr lang="pl-PL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  <a:buNone/>
            </a:pPr>
            <a:r>
              <a:rPr lang="pl-PL" sz="2000" b="0" strike="noStrike" spc="-1">
                <a:latin typeface="Arial"/>
              </a:rPr>
              <a:t>Zadanie skompletowania i wypracowania spójnego dokumentu z rekomendacjami</a:t>
            </a:r>
          </a:p>
        </p:txBody>
      </p:sp>
      <p:sp>
        <p:nvSpPr>
          <p:cNvPr id="249" name="PlaceHolder 3"/>
          <p:cNvSpPr>
            <a:spLocks noGrp="1"/>
          </p:cNvSpPr>
          <p:nvPr>
            <p:ph type="sldNum" idx="13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745E3BE-9C40-4A7C-9B6D-A5DE42F72C14}" type="slidenum">
              <a:rPr lang="en-US" sz="1200" b="0" strike="noStrike" spc="-1">
                <a:latin typeface="Times New Roman"/>
              </a:rPr>
              <a:t>3</a:t>
            </a:fld>
            <a:endParaRPr lang="pl-PL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80762A7-1D5D-4D69-9105-B020F7D63A4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1D48391-8AB1-48EB-B7C1-7C925EADA2A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827D82A-DFC0-46F8-9D5F-DAD826ECA159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1D76107-8CF2-4470-BF05-431C541BFA3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71292EF4-86FA-4C1F-96BA-BF0EA98334C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EDA4E165-6A92-435C-9DE8-C4F580B69DB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15EE3F73-9ED3-47D6-A050-8D3F1D910D0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D4BC080D-5672-4870-907C-43A39CD22C6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955F7C3E-A339-42E1-A6CA-ABAD072FADB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B36CB1E0-6302-4A48-8F9C-F9EE892ABF5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6AC21A33-1B03-42B9-84B3-171A558D5E4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DD88461-23BF-420C-B6AE-8D1874AA9AD9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F3E4B4DF-D8F8-4DCA-AB98-AB8AFCBC48A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281BC441-6749-49A0-AB3C-7BB2E42661F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11A7BC4F-7110-44BA-BD0C-FAD4813F078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02A67DD2-5DA7-4163-9F58-ADEDA8371D8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EF469854-3D8E-4626-BEC8-D87821FC99D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8CE213D-8050-4FB4-AA2E-786606A75B3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BCA0754-A7AC-4DA9-85BE-B1363149538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92EFB13-B771-4442-81D6-D6B2C095DF0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C7DAD2F-5631-4FF0-A437-D4EAD843539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1851D7B-6192-4828-915A-2E715889459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B6D4BF3-3A7C-4364-A983-41C26678923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811C6E7-5557-4D2F-A27D-6D16134F78B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A5D206C-D68F-4B45-B96A-71B1493CE2A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ADEF2D4-27A1-48E8-9C5C-F8BA7CCD6A8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A4F7FC6-EBC9-4C93-90DC-63DE9D691F7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779235F-E942-4B6B-879B-337CD2F71CE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5EB38A5E-EB9F-4079-8A3C-37EAD253698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020EA8E-9E64-4303-8462-1643CDA2382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32CF0B4-9E04-4459-8CA3-82899754781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3E01657-F052-4ECA-9015-1344C864015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510BF06-1C3C-478B-9A28-F28C670D403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F34F223-B608-4529-8627-4B083407052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62B00B4-9D3D-4813-AA8A-A0F3E0B5905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044619B2-B3EB-4CDA-B554-BD868881D47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E80EF6B-BADA-4D03-8FDD-5E6E66866E2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4C9A35E-B56C-4B01-941D-37A50845279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36CC28B-0A0B-446C-ADD7-9983943204C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09CBA759-75F3-4B21-9FD6-83898D7C8F2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DE9CCFC-54D3-432E-A6CC-8090387AF71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5BD9FBF-3413-4723-B2F1-5F94D9CE95C6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7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8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9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C3AAE69-4427-44FB-A0D4-77C37F8116FB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97FA87F-C0BD-47A7-A251-FD686C76257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l-PL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8EADC4A-8166-4CF3-AC34-AB130512F81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1FBC839-0E89-4DD1-8C2F-C882ACC77B4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42170C1-E2A8-47CF-A92F-F2CB593C065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F425F13-A4F4-4B7E-B7EE-A2F584D879B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pl-PL" sz="6000" b="0" strike="noStrike" spc="-1">
                <a:solidFill>
                  <a:srgbClr val="000000"/>
                </a:solidFill>
                <a:latin typeface="Aptos Display"/>
              </a:rPr>
              <a:t>Kliknij, aby edytować styl</a:t>
            </a:r>
            <a:endParaRPr lang="pl-PL" sz="60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pl-PL" sz="1200" b="0" strike="noStrike" spc="-1">
                <a:solidFill>
                  <a:srgbClr val="787878"/>
                </a:solidFill>
                <a:latin typeface="Apto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pl-PL" sz="1200" b="0" strike="noStrike" spc="-1">
                <a:solidFill>
                  <a:srgbClr val="787878"/>
                </a:solidFill>
                <a:latin typeface="Aptos"/>
              </a:rPr>
              <a:t> </a:t>
            </a:r>
            <a:endParaRPr lang="pl-PL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pl-PL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pl-PL" sz="1400" b="0" strike="noStrike" spc="-1">
                <a:latin typeface="Times New Roman"/>
              </a:rPr>
              <a:t>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pl-PL" sz="1200" b="0" strike="noStrike" spc="-1">
                <a:solidFill>
                  <a:srgbClr val="787878"/>
                </a:solidFill>
                <a:latin typeface="Apto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33EAEC3-42BE-47DF-962D-F45B3130835C}" type="slidenum">
              <a:rPr lang="pl-PL" sz="1200" b="0" strike="noStrike" spc="-1">
                <a:solidFill>
                  <a:srgbClr val="787878"/>
                </a:solidFill>
                <a:latin typeface="Aptos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0" strike="noStrike" spc="-1">
                <a:solidFill>
                  <a:srgbClr val="000000"/>
                </a:solidFill>
                <a:latin typeface="Aptos"/>
              </a:rPr>
              <a:t>Kliknij, aby edytować format tekstu konspektu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Drugi poziom konspektu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Aptos"/>
              </a:rPr>
              <a:t>Trzeci poziom konspektu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Aptos"/>
              </a:rPr>
              <a:t>Czwarty poziom konspektu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Piąty poziom konspektu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Szósty poziom konspektu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body"/>
          </p:nvPr>
        </p:nvSpPr>
        <p:spPr>
          <a:xfrm>
            <a:off x="685800" y="1476000"/>
            <a:ext cx="10829160" cy="4314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89080" indent="-28908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Aptos"/>
              </a:rPr>
              <a:t>Main bullet. 28 pt. black.</a:t>
            </a:r>
            <a:endParaRPr lang="pl-PL" sz="2800" b="0" strike="noStrike" spc="-1">
              <a:solidFill>
                <a:srgbClr val="000000"/>
              </a:solidFill>
              <a:latin typeface="Aptos"/>
            </a:endParaRPr>
          </a:p>
          <a:p>
            <a:pPr marL="569880" lvl="1" indent="-28116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Aptos"/>
              </a:rPr>
              <a:t>Second level</a:t>
            </a:r>
            <a:endParaRPr lang="pl-PL" sz="2200" b="0" strike="noStrike" spc="-1">
              <a:solidFill>
                <a:srgbClr val="000000"/>
              </a:solidFill>
              <a:latin typeface="Aptos"/>
            </a:endParaRPr>
          </a:p>
          <a:p>
            <a:pPr marL="801720" lvl="2" indent="-23184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Aptos"/>
              </a:rPr>
              <a:t>Third level</a:t>
            </a:r>
            <a:endParaRPr lang="pl-PL" sz="2200" b="0" strike="noStrike" spc="-1">
              <a:solidFill>
                <a:srgbClr val="000000"/>
              </a:solidFill>
              <a:latin typeface="Aptos"/>
            </a:endParaRPr>
          </a:p>
          <a:p>
            <a:pPr marL="1082520" lvl="3" indent="-28116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Aptos"/>
              </a:rPr>
              <a:t>Fourth level</a:t>
            </a:r>
            <a:endParaRPr lang="pl-PL" sz="2200" b="0" strike="noStrike" spc="-1">
              <a:solidFill>
                <a:srgbClr val="000000"/>
              </a:solidFill>
              <a:latin typeface="Aptos"/>
            </a:endParaRPr>
          </a:p>
          <a:p>
            <a:pPr marL="1316160" lvl="4" indent="-23328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Aptos"/>
              </a:rPr>
              <a:t>Fifth level</a:t>
            </a:r>
            <a:endParaRPr lang="pl-PL" sz="22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694800" y="466200"/>
            <a:ext cx="1081080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Aptos Display"/>
              </a:rPr>
              <a:t>Title. 32 pt. black. Bold. Sentence case. Two lines max.</a:t>
            </a:r>
            <a:endParaRPr lang="pl-PL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94800" y="2134440"/>
            <a:ext cx="10820160" cy="4051080"/>
          </a:xfrm>
          <a:prstGeom prst="rect">
            <a:avLst/>
          </a:prstGeom>
          <a:solidFill>
            <a:srgbClr val="156082"/>
          </a:solidFill>
          <a:ln w="0">
            <a:noFill/>
          </a:ln>
        </p:spPr>
        <p:txBody>
          <a:bodyPr lIns="621720" tIns="36720" rIns="621720" bIns="36720" anchor="b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Optional takeaway bar. Black. Bold. 16 pt. Centered. Sentence case.</a:t>
            </a:r>
            <a:endParaRPr lang="pl-PL" sz="16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4"/>
          </p:nvPr>
        </p:nvSpPr>
        <p:spPr>
          <a:xfrm>
            <a:off x="10983240" y="6433920"/>
            <a:ext cx="53172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7A957B"/>
                </a:solidFill>
                <a:latin typeface="Apto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BD8C913-4D3F-4B89-B079-E2651395CDB2}" type="slidenum">
              <a:rPr lang="en-US" sz="1200" b="0" strike="noStrike" spc="-1">
                <a:solidFill>
                  <a:srgbClr val="7A957B"/>
                </a:solidFill>
                <a:latin typeface="Aptos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94800" y="466200"/>
            <a:ext cx="1081080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Aptos Display"/>
              </a:rPr>
              <a:t>Title. 32 pt. black. Bold. Sentence case. Two lines max.</a:t>
            </a:r>
            <a:endParaRPr lang="pl-PL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85800" y="1358280"/>
            <a:ext cx="3409560" cy="1940040"/>
          </a:xfrm>
          <a:prstGeom prst="rect">
            <a:avLst/>
          </a:prstGeom>
          <a:solidFill>
            <a:srgbClr val="FBE3D6"/>
          </a:solidFill>
          <a:ln w="0">
            <a:noFill/>
          </a:ln>
        </p:spPr>
        <p:txBody>
          <a:bodyPr lIns="90000" tIns="36576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ptos"/>
              </a:rPr>
              <a:t>Click to insert photo</a:t>
            </a:r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372200" y="1358280"/>
            <a:ext cx="3428640" cy="1940040"/>
          </a:xfrm>
          <a:prstGeom prst="rect">
            <a:avLst/>
          </a:prstGeom>
          <a:solidFill>
            <a:srgbClr val="FBE3D6"/>
          </a:solidFill>
          <a:ln w="0">
            <a:noFill/>
          </a:ln>
        </p:spPr>
        <p:txBody>
          <a:bodyPr lIns="90000" tIns="36576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ptos"/>
              </a:rPr>
              <a:t>Click to insert photo</a:t>
            </a:r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8067960" y="1358280"/>
            <a:ext cx="3437640" cy="1940040"/>
          </a:xfrm>
          <a:prstGeom prst="rect">
            <a:avLst/>
          </a:prstGeom>
          <a:solidFill>
            <a:srgbClr val="FBE3D6"/>
          </a:solidFill>
          <a:ln w="0">
            <a:noFill/>
          </a:ln>
        </p:spPr>
        <p:txBody>
          <a:bodyPr lIns="90000" tIns="365760" rIns="90000" bIns="45000" anchor="t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Aptos"/>
              </a:rPr>
              <a:t>Click to insert photo</a:t>
            </a:r>
            <a:endParaRPr lang="pl-PL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704880" y="4103640"/>
            <a:ext cx="3409560" cy="1655280"/>
          </a:xfrm>
          <a:prstGeom prst="rect">
            <a:avLst/>
          </a:prstGeom>
          <a:noFill/>
          <a:ln w="0">
            <a:noFill/>
          </a:ln>
        </p:spPr>
        <p:txBody>
          <a:bodyPr rIns="182880" anchor="t">
            <a:noAutofit/>
          </a:bodyPr>
          <a:lstStyle/>
          <a:p>
            <a:pPr marL="219600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Main bullet. 15 pt. black.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438840" lvl="1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–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Second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621720" lvl="2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Third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841320" lvl="3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–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Fourth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1060560" lvl="4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Fifth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body"/>
          </p:nvPr>
        </p:nvSpPr>
        <p:spPr>
          <a:xfrm>
            <a:off x="704880" y="3513960"/>
            <a:ext cx="3410640" cy="4069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91440" anchor="t">
            <a:noAutofit/>
          </a:bodyPr>
          <a:lstStyle/>
          <a:p>
            <a:pPr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1700" b="1" strike="noStrike" spc="-1">
                <a:solidFill>
                  <a:srgbClr val="000000"/>
                </a:solidFill>
                <a:latin typeface="Aptos Display"/>
              </a:rPr>
              <a:t>Subhead 17 pt. black. Bold. Sentence case.</a:t>
            </a:r>
            <a:endParaRPr lang="pl-PL" sz="17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body"/>
          </p:nvPr>
        </p:nvSpPr>
        <p:spPr>
          <a:xfrm>
            <a:off x="4371120" y="3513960"/>
            <a:ext cx="3448800" cy="4069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91440" anchor="t">
            <a:noAutofit/>
          </a:bodyPr>
          <a:lstStyle/>
          <a:p>
            <a:pPr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1700" b="1" strike="noStrike" spc="-1">
                <a:solidFill>
                  <a:srgbClr val="000000"/>
                </a:solidFill>
                <a:latin typeface="Aptos Display"/>
              </a:rPr>
              <a:t>Subhead 17 pt. black. Bold. Sentence case.</a:t>
            </a:r>
            <a:endParaRPr lang="pl-PL" sz="17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8" name="PlaceHolder 8"/>
          <p:cNvSpPr>
            <a:spLocks noGrp="1"/>
          </p:cNvSpPr>
          <p:nvPr>
            <p:ph type="body"/>
          </p:nvPr>
        </p:nvSpPr>
        <p:spPr>
          <a:xfrm>
            <a:off x="8079840" y="3513960"/>
            <a:ext cx="3409920" cy="4069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91440" anchor="t">
            <a:noAutofit/>
          </a:bodyPr>
          <a:lstStyle/>
          <a:p>
            <a:pPr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1700" b="1" strike="noStrike" spc="-1">
                <a:solidFill>
                  <a:srgbClr val="000000"/>
                </a:solidFill>
                <a:latin typeface="Aptos Display"/>
              </a:rPr>
              <a:t>Subhead 17 pt. black. Bold. Sentence case.</a:t>
            </a:r>
            <a:endParaRPr lang="pl-PL" sz="17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9" name="PlaceHolder 9"/>
          <p:cNvSpPr>
            <a:spLocks noGrp="1"/>
          </p:cNvSpPr>
          <p:nvPr>
            <p:ph type="body"/>
          </p:nvPr>
        </p:nvSpPr>
        <p:spPr>
          <a:xfrm>
            <a:off x="4381560" y="4103640"/>
            <a:ext cx="3409560" cy="1655280"/>
          </a:xfrm>
          <a:prstGeom prst="rect">
            <a:avLst/>
          </a:prstGeom>
          <a:noFill/>
          <a:ln w="0">
            <a:noFill/>
          </a:ln>
        </p:spPr>
        <p:txBody>
          <a:bodyPr rIns="182880" anchor="t">
            <a:noAutofit/>
          </a:bodyPr>
          <a:lstStyle/>
          <a:p>
            <a:pPr marL="219600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Main bullet. 15 pt. black.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438840" lvl="1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–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Second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621720" lvl="2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Third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841320" lvl="3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–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Fourth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1060560" lvl="4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Fifth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0" name="PlaceHolder 10"/>
          <p:cNvSpPr>
            <a:spLocks noGrp="1"/>
          </p:cNvSpPr>
          <p:nvPr>
            <p:ph type="body"/>
          </p:nvPr>
        </p:nvSpPr>
        <p:spPr>
          <a:xfrm>
            <a:off x="8085960" y="4103640"/>
            <a:ext cx="3409560" cy="1655280"/>
          </a:xfrm>
          <a:prstGeom prst="rect">
            <a:avLst/>
          </a:prstGeom>
          <a:noFill/>
          <a:ln w="0">
            <a:noFill/>
          </a:ln>
        </p:spPr>
        <p:txBody>
          <a:bodyPr rIns="182880" anchor="t">
            <a:noAutofit/>
          </a:bodyPr>
          <a:lstStyle/>
          <a:p>
            <a:pPr marL="219600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Main bullet. 15 pt. black.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438840" lvl="1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–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Second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621720" lvl="2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Third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841320" lvl="3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–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Fourth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  <a:p>
            <a:pPr marL="1060560" lvl="4" indent="-2196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Aptos"/>
              </a:rPr>
              <a:t>Fifth level</a:t>
            </a:r>
            <a:endParaRPr lang="pl-PL" sz="15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1" name="PlaceHolder 11"/>
          <p:cNvSpPr>
            <a:spLocks noGrp="1"/>
          </p:cNvSpPr>
          <p:nvPr>
            <p:ph type="body"/>
          </p:nvPr>
        </p:nvSpPr>
        <p:spPr>
          <a:xfrm>
            <a:off x="694800" y="2134440"/>
            <a:ext cx="10820160" cy="4051080"/>
          </a:xfrm>
          <a:prstGeom prst="rect">
            <a:avLst/>
          </a:prstGeom>
          <a:solidFill>
            <a:srgbClr val="156082"/>
          </a:solidFill>
          <a:ln w="0">
            <a:noFill/>
          </a:ln>
        </p:spPr>
        <p:txBody>
          <a:bodyPr lIns="621720" tIns="36720" rIns="621720" bIns="36720" anchor="b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Optional takeaway bar. Black. Bold. 16 pt. Centered. Sentence case.</a:t>
            </a:r>
            <a:endParaRPr lang="pl-PL" sz="16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2" name="PlaceHolder 12"/>
          <p:cNvSpPr>
            <a:spLocks noGrp="1"/>
          </p:cNvSpPr>
          <p:nvPr>
            <p:ph type="sldNum" idx="5"/>
          </p:nvPr>
        </p:nvSpPr>
        <p:spPr>
          <a:xfrm>
            <a:off x="10983240" y="6433920"/>
            <a:ext cx="53172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7A957B"/>
                </a:solidFill>
                <a:latin typeface="Apto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1A8C384-B31C-440A-BBDE-BC1750BCFCB3}" type="slidenum">
              <a:rPr lang="en-US" sz="1200" b="0" strike="noStrike" spc="-1">
                <a:solidFill>
                  <a:srgbClr val="7A957B"/>
                </a:solidFill>
                <a:latin typeface="Aptos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ptos Display"/>
              </a:rPr>
              <a:t>Kliknij, aby edytować styl</a:t>
            </a:r>
            <a:endParaRPr lang="pl-PL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pl-PL" sz="2800" b="0" strike="noStrike" spc="-1">
                <a:solidFill>
                  <a:srgbClr val="000000"/>
                </a:solidFill>
                <a:latin typeface="Aptos"/>
              </a:rPr>
              <a:t>Kliknij, aby edytować style wzorca tekstu</a:t>
            </a: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2400" b="0" strike="noStrike" spc="-1">
                <a:solidFill>
                  <a:srgbClr val="000000"/>
                </a:solidFill>
                <a:latin typeface="Aptos"/>
              </a:rPr>
              <a:t>Drugi poziom</a:t>
            </a: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2000" b="0" strike="noStrike" spc="-1">
                <a:solidFill>
                  <a:srgbClr val="000000"/>
                </a:solidFill>
                <a:latin typeface="Aptos"/>
              </a:rPr>
              <a:t>Trzeci poziom</a:t>
            </a: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1800" b="0" strike="noStrike" spc="-1">
                <a:solidFill>
                  <a:srgbClr val="000000"/>
                </a:solidFill>
                <a:latin typeface="Aptos"/>
              </a:rPr>
              <a:t>Czwarty poziom</a:t>
            </a: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1800" b="0" strike="noStrike" spc="-1">
                <a:solidFill>
                  <a:srgbClr val="000000"/>
                </a:solidFill>
                <a:latin typeface="Aptos"/>
              </a:rPr>
              <a:t>Piąty poziom</a:t>
            </a:r>
          </a:p>
        </p:txBody>
      </p:sp>
      <p:sp>
        <p:nvSpPr>
          <p:cNvPr id="131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pl-PL" sz="1200" b="0" strike="noStrike" spc="-1">
                <a:solidFill>
                  <a:srgbClr val="787878"/>
                </a:solidFill>
                <a:latin typeface="Apto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pl-PL" sz="1200" b="0" strike="noStrike" spc="-1">
                <a:solidFill>
                  <a:srgbClr val="787878"/>
                </a:solidFill>
                <a:latin typeface="Aptos"/>
              </a:rPr>
              <a:t>&lt;data/godzina&gt;</a:t>
            </a:r>
            <a:endParaRPr lang="pl-PL" sz="1200" b="0" strike="noStrike" spc="-1">
              <a:latin typeface="Times New Roman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pl-PL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pl-PL" sz="1400" b="0" strike="noStrike" spc="-1">
                <a:latin typeface="Times New Roman"/>
              </a:rPr>
              <a:t>&lt;stopka&gt;</a:t>
            </a:r>
          </a:p>
        </p:txBody>
      </p:sp>
      <p:sp>
        <p:nvSpPr>
          <p:cNvPr id="133" name="PlaceHolder 5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pl-PL" sz="1200" b="0" strike="noStrike" spc="-1">
                <a:solidFill>
                  <a:srgbClr val="787878"/>
                </a:solidFill>
                <a:latin typeface="Apto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F8BCC05-C2CB-4C70-A2BC-B56143DFF72E}" type="slidenum">
              <a:rPr lang="pl-PL" sz="1200" b="0" strike="noStrike" spc="-1">
                <a:solidFill>
                  <a:srgbClr val="787878"/>
                </a:solidFill>
                <a:latin typeface="Aptos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900000" y="3050800"/>
            <a:ext cx="10928834" cy="13906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pl-PL" sz="3600" spc="-1" dirty="0">
                <a:solidFill>
                  <a:srgbClr val="EA8922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Opracowanie i realizacja strategii rozwoju miasta Rzeszowa 2035.</a:t>
            </a:r>
            <a:br>
              <a:rPr lang="pl-PL" sz="3600" spc="-1" dirty="0">
                <a:solidFill>
                  <a:srgbClr val="EA8922"/>
                </a:solidFill>
                <a:latin typeface="72 Black" panose="020B0A04030603020204" pitchFamily="34" charset="0"/>
                <a:cs typeface="72 Black" panose="020B0A04030603020204" pitchFamily="34" charset="0"/>
              </a:rPr>
            </a:br>
            <a:br>
              <a:rPr lang="pl-PL" sz="3600" spc="-1" dirty="0">
                <a:solidFill>
                  <a:srgbClr val="EA8922"/>
                </a:solidFill>
                <a:latin typeface="72 Black" panose="020B0A04030603020204" pitchFamily="34" charset="0"/>
                <a:cs typeface="72 Black" panose="020B0A04030603020204" pitchFamily="34" charset="0"/>
              </a:rPr>
            </a:br>
            <a:r>
              <a:rPr lang="pl-PL" sz="3600" spc="-1" dirty="0">
                <a:solidFill>
                  <a:srgbClr val="EA8922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Synergia na osi: Władze Województwa - Miasto</a:t>
            </a:r>
          </a:p>
        </p:txBody>
      </p:sp>
      <p:pic>
        <p:nvPicPr>
          <p:cNvPr id="178" name="Obraz 4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6702ACC5-3368-AAD4-C510-E8FC82D2294E}"/>
              </a:ext>
            </a:extLst>
          </p:cNvPr>
          <p:cNvSpPr txBox="1"/>
          <p:nvPr/>
        </p:nvSpPr>
        <p:spPr>
          <a:xfrm>
            <a:off x="10441715" y="5531700"/>
            <a:ext cx="1010056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02.2025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" name="Symbol zastępczy zawartości 3"/>
          <p:cNvGraphicFramePr/>
          <p:nvPr/>
        </p:nvGraphicFramePr>
        <p:xfrm>
          <a:off x="152280" y="1143000"/>
          <a:ext cx="11887200" cy="5898720"/>
        </p:xfrm>
        <a:graphic>
          <a:graphicData uri="http://schemas.openxmlformats.org/drawingml/2006/table">
            <a:tbl>
              <a:tblPr/>
              <a:tblGrid>
                <a:gridCol w="1188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1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Cele: Podniesienie potencjału i budowanie marki Miasta w wymiarze międzynarodowym (umiędzynarodowienie Rzeszowa).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1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Kierunki działań: </a:t>
                      </a:r>
                      <a:endParaRPr lang="pl-PL" sz="11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Wsparcie  lokalnych przedsiębiorstw w ekspansji zagranicznej (internacjonalizacja</a:t>
                      </a:r>
                      <a:endParaRPr lang="pl-PL" sz="11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Obsługa inwestora zagranicznego (FDI)</a:t>
                      </a:r>
                      <a:endParaRPr lang="pl-PL" sz="11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Promocja miasta poprzez innowacyjność (punkt wspólny z zespołem rozwoju biznesu)</a:t>
                      </a:r>
                      <a:endParaRPr lang="pl-PL" sz="11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wspierające współpracę akademicką, badawczo-rozwojową  z biznesem</a:t>
                      </a:r>
                      <a:endParaRPr lang="pl-PL" sz="11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Rzeszów jako "Re: Hub " - wsparcie dla Ukrainy w obszarach: humanitarny, biznesowy, społeczny i prawny</a:t>
                      </a:r>
                      <a:endParaRPr lang="pl-PL" sz="11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Rzeszów jako Miasto Etycznego Biznesu i Dialogu – humanizacja biznesu poprzez tworzenie środowiska opartego na otwartym dialogu i filarach etycznych oraz "zgodności" we wszystkich aspektach.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0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1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/ Priorytety: </a:t>
                      </a:r>
                      <a:endParaRPr lang="pl-PL" sz="11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Ad. 1  - Organizacja programów szkoleniowych i doradczych dla lokalnych przedsiębiorstw w zakresie ekspansji zagranicznej (DOING BUSINESS WITH, ALL4UA). 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Tworzenie sieci kontaktów z międzynarodowymi organizacjami i partnerami handlowymi (WSPÓLNE UCZESTNICTWO W TARGACH MIĘDZYNARODOWYCH, KALENDARZ WYDARZEŃ). 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BUSINESS PASSPORT - list rekomendacyjny, który wspierałby lokalnych przedsiębiorców w ich pierwszych krokach na nowych rynkach, zwłaszcza w miastach partnerskich.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AD. 2 - Centrum obsługi inwestorów zagranicznych, z zespołem doradców wielojęzycznych.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Ad. 3 - Patrz Zespół ds. Rozwoju Biznesu: Promocja miasta - Rewitalizacja hasła "Innowacyjność" i zidentyfikowanie przykładów promujących; 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Ad. 4  - Budowanie relacji międzynarodowych w obszarze edukacji, badań i rozwoju nowych technologii 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Zawieranie partnerstw strategicznych z zagranicznymi uniwersytetami i instytutami badawczymi (Międzynarodowe Programy). 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Współpraca akademicka i biznesowa –stworzenie bazy danych o konkursach, zawodach, hackathonach.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Wykorzystanie kapitału wiedzy i doświadczeń międzynarodowych poprzez utworzenie platformy współpracy między miastem, przedsiębiorcami i uczelniami. Promocja dobrych praktyk i rozwiązań technologicznych wdrożonych w innych regionach świata.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Ad. 5  - Współpraca małych i średnich firm z Polski i Ukrainy w zakresie w zakresie (od)budowy Ukrainy. 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Rehabilitacja wtórna weteranów wojennych oparta na sporcie, w tym AMP Futbolu, jako bazie umożliwiającej powrót do sprawności. Kompleksowy proces obejmuje cztery filary jako podstawy opracowanego systemu rehabilitacji. Kompleksowe podejście wspiera weteranów w odbudowie sprawności, radzeniu sobie z traumą, integracji społecznej i aktywizacji zawodowej, tworząc fundament do powrotu do pełnego życia. 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Akademia samorządowa - wspieranie miast partnerskich oraz miast współpracujących z Rzeszowem w zakresie przekazywania dobrych praktyk i doświadczeń związanych z procesami integracyjnymi, dostosowaniem prawnym i efektywnym zarządzaniem w kontekście przedakcesyjnym do UE.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Ad. 6  - Promowanie standardów etycznych w biznesie, z naciskiem na odpowiedzialność społeczną i zrównoważony rozwój w oparciu o zasady ESG (Environmental, Social, Governance).</a:t>
                      </a:r>
                      <a:br>
                        <a:rPr sz="1050"/>
                      </a:b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i polityk zarządzania sporami w organizacjach (Innowacja społeczna)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Utworzenie Międzynarodowego Centrum Mediacji i Koncyliacji jako narzędzia wspierającego rozwiązywanie sporów międzynarodowych oraz transgranicznych</a:t>
                      </a:r>
                      <a:endParaRPr lang="pl-PL" sz="105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pl-PL" sz="105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Edukacja w zakresie rozwiązywania konfliktów </a:t>
                      </a:r>
                      <a:endParaRPr lang="pl-PL" sz="105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21" name="Obraz 1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39420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6000"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Zespół ds. Międzynarodowych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3" name="Symbol zastępczy zawartości 3"/>
          <p:cNvGraphicFramePr/>
          <p:nvPr/>
        </p:nvGraphicFramePr>
        <p:xfrm>
          <a:off x="554040" y="1545840"/>
          <a:ext cx="11083320" cy="4880160"/>
        </p:xfrm>
        <a:graphic>
          <a:graphicData uri="http://schemas.openxmlformats.org/drawingml/2006/table">
            <a:tbl>
              <a:tblPr/>
              <a:tblGrid>
                <a:gridCol w="11083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1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Cele: Bezpieczeństwo ekologiczne, bezpieczeństwo wewnętrzne i bezpieczeństwo zewnętrzne jako wyróżniające się ze względu na stosunek do miasta i obszaru miejskiego.​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Kierunki działań: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Ochrona zdrowia i życia ludzi.​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Ochrona środowiska.​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Przeciwdziałanie zagrożeniom występującym wewnątrz i na zewnątrz miasta, mogących być przyczyną powstania katastrof i awarii infrastrukturalnych.​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/ Priorytety: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Wdrożenie systemu ekozarządzania i audytu EMAS według Rozporządzenia Parlamentu Europejskiego i Rady (WE) Nr 1221/2009 z dnia 25 listopada 2009 r. w sprawie dobrowolnego udziału organizacji w systemie ekozarządzania i audytu we Wspólnocie.​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Ekologizacja czynników rozwoju miasta, przez rozwój zielonej gospodarki i dążenie do gospodarki o obiegu zamkniętym, w kontekście ESG.​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Tworzenie rozwiązań przeciwstawnych lub doskonalenie wcześniejszych rozwiązań zagrożeń (naturalnych i cywilizacyjnych) wewnętrznych i zewnętrznych, w tym sposobów zabezpieczania się przed nimi i przeciwdziałania nim. ​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24" name="Obraz 1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39420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Zespół ds. Ekologii i spraw społecznych cz.1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" name="Symbol zastępczy zawartości 3"/>
          <p:cNvGraphicFramePr/>
          <p:nvPr/>
        </p:nvGraphicFramePr>
        <p:xfrm>
          <a:off x="554040" y="1545840"/>
          <a:ext cx="11083320" cy="4665240"/>
        </p:xfrm>
        <a:graphic>
          <a:graphicData uri="http://schemas.openxmlformats.org/drawingml/2006/table">
            <a:tbl>
              <a:tblPr/>
              <a:tblGrid>
                <a:gridCol w="11083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Cele: Rozwój aktywnego społeczeństwa.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Kierunki działań: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Włączanie różnych grup społecznych.​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Przeciwdziałanie wykluczeniu społecznemu.​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Podnoszenie jakości i zwiększanie dostępności usług społecznych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/ Priorytety: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Ekologizacja, aktywizacja i integracja społeczności, przez edukację na temat bezpieczeństwa ekologicznego, wewnętrznego i zewnętrznego, w tym podstawowych potrzeb człowieka, zdrowego stylu życia.​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Aktywizacja i integracja społeczna, przez promowanie zdrowego stylu życia i lokalnych produktów żywnościowych oraz tworzenie przestrzeni sprzedażowych dla lokalnych producentów żywności.​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Aktywizacja i integracja społeczna, przez rozwój turystyki miejskiej, rekreacji, wypoczynku i  sportu dla wszystkich grup społecznych, ze szczególnym uwzględnieniem osób starszych i z niepełnosprawnościami.​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Aktywizacja i integracja społeczna, przez rozwój kulturalno-oświatowy, w kontekście integracji międzypokoleniowej.​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Rozwój srebrnej gospodarki i integracja międzypokoleniowa w obszarach społecznym i gospodarczym.​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Wsparcie organizacji pozarządowych, przez utworzenie "adresowni„ i wspieranie rozwoju inkubatorów przedsiębiorczości.​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27" name="Obraz 1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39420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Zespół ds. Ekologii i spraw społecznych cz.2 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9" name="Symbol zastępczy zawartości 3"/>
          <p:cNvGraphicFramePr/>
          <p:nvPr/>
        </p:nvGraphicFramePr>
        <p:xfrm>
          <a:off x="554040" y="1504800"/>
          <a:ext cx="11083320" cy="4665240"/>
        </p:xfrm>
        <a:graphic>
          <a:graphicData uri="http://schemas.openxmlformats.org/drawingml/2006/table">
            <a:tbl>
              <a:tblPr/>
              <a:tblGrid>
                <a:gridCol w="11083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Cele: Zrównoważony rozwój jako element rozwoju miasta.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Kierunki działań: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Dbałość o środowisko.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Dbałość o przestrzeń miejską.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Podnoszenie odporności miasta na zmiany klimatyczne.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Dostosowanie struktury miejskiej do zmian w gospodarce energetycznej.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/ Priorytety: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Transformacja energetyczna i dekarbonizacja - Opracowanie i realizacji Miejskiego Planu Renowacji Energetycznej Budynków.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Transformacja energetyczna i dekarbonizacja – Priorytetowe inwestowanie w transformację energetyczną, zmniejszenie emisji CO2 i rozwój energetyki odnawialnej.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Rozwój odnawialnych źródeł energii (OZE) - stymulacja rozwoju instalacji odnawialnych  źródeł energii na terenie miasta.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Modernizacja i rozwój miejskiej sieci ciepłowniczej - Obniżenie parametrów termodynamicznych oraz zastosowania technologii (OZE), zwiększenie pojemności magazynowej systemu.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Dostosowanie systemów gazowych i elektroenergetycznych – Przystosowanie sieci gazowej do zasilania mieszankami metanowo - wodorowymi oraz czystym wodorem.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Dostosowanie systemów gazowych i elektroenergetycznych – Zapewnienie elastyczności systemu elektroenergetycznego poprzez rozwój magazynów energii i inteligentnych systemów zarządzania zużyciem.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30" name="Obraz 1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74664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Zespół ds. Energetyki oraz odnawialnych źródeł energii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2" name="Symbol zastępczy zawartości 3"/>
          <p:cNvGraphicFramePr/>
          <p:nvPr/>
        </p:nvGraphicFramePr>
        <p:xfrm>
          <a:off x="554040" y="1504800"/>
          <a:ext cx="11083320" cy="4665240"/>
        </p:xfrm>
        <a:graphic>
          <a:graphicData uri="http://schemas.openxmlformats.org/drawingml/2006/table">
            <a:tbl>
              <a:tblPr/>
              <a:tblGrid>
                <a:gridCol w="11083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Cele: Poprawa spójności i funkcjonalności miejskiego układu drogowego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Kierunki działań: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Poprawa skomunikowania zachodniej, południowej i wschodniej części miasta z jego centrum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Przeprowadzenie szczegółowych analiz dotyczących wprowadzenia alternatywnego środka transportu zbiorowego jako uzupełnienia dla tradycyjnego autobusu miejskiego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Rozwój indywidualnego transportu bezemisyjnego przez wygodnie połączenia między prawobrzeżną i lewobrzeżną częścią miasta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/ Priorytety: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Analizy transportowe mające na celu opracowanie </a:t>
                      </a: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strategii budowy bezkolizyjnych przejść nad głównymi ciągami komunika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cyjnymi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Zwiększenie wykorzystania </a:t>
                      </a: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niskoemisyjnego transportu publicznego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Rozwój systemu informacji pasażerskiej w transporcie publicznym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Rozwój spójnych ścieżek rowerowych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Przebudowa nieefektywnych i kolizyjnych rond dwupasowych na ronda turbinowe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Wdrożenia kompleksowego </a:t>
                      </a: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systemu zarządzania stanem technicznym 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(utrzymaniem) nawierzchni jezdni ulic miejskich oraz dróg dla rowerów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33" name="Obraz 1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74664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Zespół ds. Infrastruktury, komunikacji, urbanizacji i zabytków. Cz. 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" name="Symbol zastępczy zawartości 3"/>
          <p:cNvGraphicFramePr/>
          <p:nvPr/>
        </p:nvGraphicFramePr>
        <p:xfrm>
          <a:off x="554040" y="1504800"/>
          <a:ext cx="11083320" cy="4665240"/>
        </p:xfrm>
        <a:graphic>
          <a:graphicData uri="http://schemas.openxmlformats.org/drawingml/2006/table">
            <a:tbl>
              <a:tblPr/>
              <a:tblGrid>
                <a:gridCol w="11083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Cele: Rozwój infrastruktury technicznej z uwzględnieniem mitygacji ryzyka, związanego w szczególności ze zmianami klimatu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Kierunki działań: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Wdrażanie koncepcji „miasta-gąbki”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Rozwijanie zdolności do magazynowania wód w nowoprojektowanych i eksploatowanych systemach odwodnieniowych.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Zwiększenie możliwości okresowego retencjonowania ścieków. 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/ Priorytety: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Wykorzystanie potencjału istniejącej infrastruktury w zakresie retencjonowania wód oraz przez rozwój narzędzi do sterowania ich przepływem w czasie rzeczywistym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Budowa instalacji gromadzenia deszczówki i systemów wody szarej.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Realizacja działań zmierzających do powszechnego gospodarczego wykorzystania wód deszczowych przez jednostki i spółki miejskie oraz mieszkańców.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Stworzenie kompleksowego programu rozwoju systemu kanalizacji deszczowej.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Rozbudowa i modernizacja Komunalnej Oczyszczalni Ścieków w Rzeszowie.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36" name="Obraz 1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74664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Zespół ds. Infrastruktury, komunikacji, urbanizacji i zabytków. Cz. 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8" name="Symbol zastępczy zawartości 3"/>
          <p:cNvGraphicFramePr/>
          <p:nvPr/>
        </p:nvGraphicFramePr>
        <p:xfrm>
          <a:off x="554040" y="1504800"/>
          <a:ext cx="11083320" cy="4880160"/>
        </p:xfrm>
        <a:graphic>
          <a:graphicData uri="http://schemas.openxmlformats.org/drawingml/2006/table">
            <a:tbl>
              <a:tblPr/>
              <a:tblGrid>
                <a:gridCol w="11083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1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Cele: Tworzenie zielonych przestrzeni miejskich redukujących efekt wysp-ciepła wraz z jednoczesną ochroną dziedzictwa kulturowego.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Kierunki działań: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Tworzenie </a:t>
                      </a: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wzorcowych obiektów miejskich.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Rewitalizacja dziedzictwa miasta 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zmierzająca do zachowania autentycznego charakteru istniejącego zespołu miejskiego.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Podkreślanie roli ochrony dziedzictwa kulturowego w zrównoważonym rozwoju miasta.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/ Priorytety: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Promowanie wykorzystania innowacyjnych technologii energetycznych w budownictwie i planowaniu urbanistycznym.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Inteligentne eko osiedla, modelowe budynki.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Opracowywanie studiów historyczno-urbanistycznych i konserwatorsko-historycznych, obejmujących zabytki miasta Rzeszowa.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Promowanie i wdrażanie nowoczesnych technologii w zakresie ochrony zabytków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.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Wprowadzenie iluminacji zabytkowej architektury, łącząc ją z muzyką i narracjami historycznymi.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39" name="Obraz 1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2170126" y="398106"/>
            <a:ext cx="974664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Zespół ds. Infrastruktury, komunikacji, urbanizacji i zabytków. Cz.3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1" name="Symbol zastępczy zawartości 3"/>
          <p:cNvGraphicFramePr/>
          <p:nvPr/>
        </p:nvGraphicFramePr>
        <p:xfrm>
          <a:off x="554040" y="1504800"/>
          <a:ext cx="11083320" cy="4665240"/>
        </p:xfrm>
        <a:graphic>
          <a:graphicData uri="http://schemas.openxmlformats.org/drawingml/2006/table">
            <a:tbl>
              <a:tblPr/>
              <a:tblGrid>
                <a:gridCol w="11083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Cele: Do uzupełnienia przez zespół BRMR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Kierunki działań: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Rozwój infrastruktury cyfrowej i technologii informacyjnych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Innowacje w transporcie miejskim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Rozwój i koordynacja działań startupów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Edukacja, rozwój talentów, promocja innowacji i kreatywności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Podniesienie ciągłej interakcji z mieszkańcami na nowy poziom 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/ Priorytety: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Event o zasięgu ogólnopolskim, promujący innowacyjność i zaangażowanie mieszkańców regionu (jedno, cykliczne wydarzenie)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Rozbudowa i unowocześnianie rozwiązań cyfrowych z uwzględnieniem istniejącej aplikacji mobilnej dla mieszkańców m.in. wspierająca interakcję z mieszkańcami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42" name="Obraz 1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74664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Zespół ds. Innowacji i nowych technologii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Obraz 1"/>
          <p:cNvPicPr/>
          <p:nvPr/>
        </p:nvPicPr>
        <p:blipFill>
          <a:blip r:embed="rId3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2192746" y="100160"/>
            <a:ext cx="878852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Obszary skupienia</a:t>
            </a:r>
            <a:r>
              <a:rPr lang="pl-PL" sz="3200" b="0" strike="noStrike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 zespołów tematycznych</a:t>
            </a:r>
            <a:br>
              <a:rPr lang="pl-PL" sz="3200" b="0" strike="noStrike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</a:br>
            <a:r>
              <a:rPr lang="pl-PL" sz="3200" b="0" strike="noStrike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Rady Gospodarczej i Korzyści współpracy</a:t>
            </a:r>
          </a:p>
        </p:txBody>
      </p:sp>
      <p:sp>
        <p:nvSpPr>
          <p:cNvPr id="182" name="Tytuł 2"/>
          <p:cNvSpPr/>
          <p:nvPr/>
        </p:nvSpPr>
        <p:spPr>
          <a:xfrm>
            <a:off x="803160" y="5511240"/>
            <a:ext cx="4063680" cy="40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6EC52183-3BE4-8E92-0360-6B17882058B2}"/>
              </a:ext>
            </a:extLst>
          </p:cNvPr>
          <p:cNvSpPr txBox="1"/>
          <p:nvPr/>
        </p:nvSpPr>
        <p:spPr>
          <a:xfrm>
            <a:off x="804230" y="1787014"/>
            <a:ext cx="4696684" cy="3567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Obszary: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Energetyka i odnawialne źródła energii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Ekologia i sprawy społeczne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Infrastruktura, komunikacja, urbanizacja, zabytki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Innowacje i nowe technologie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Sprawy Międzynarodowe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Rozwój biznesu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Sport i rekreacja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Nauka, edukacja i zdrowie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E8FA58D7-FD42-58CE-AA55-0F573BB96794}"/>
              </a:ext>
            </a:extLst>
          </p:cNvPr>
          <p:cNvSpPr txBox="1"/>
          <p:nvPr/>
        </p:nvSpPr>
        <p:spPr>
          <a:xfrm>
            <a:off x="6432128" y="2046637"/>
            <a:ext cx="5397500" cy="3464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Korzyści wspólnego podejścia: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Lepszy produkt zróżnicowanych zespołów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Unikamy powielania pracy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Efekty pracy lepiej dopasowane do zróżnicowanych grup społecznych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Optymalne wykorzystanie zasobów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Szybszy wynik końcowy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Efektywne wykorzystanie funduszy publicznych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Pozytywny odbiór społeczny</a:t>
            </a:r>
          </a:p>
        </p:txBody>
      </p:sp>
    </p:spTree>
    <p:extLst>
      <p:ext uri="{BB962C8B-B14F-4D97-AF65-F5344CB8AC3E}">
        <p14:creationId xmlns:p14="http://schemas.microsoft.com/office/powerpoint/2010/main" val="551270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rostokąt 23"/>
          <p:cNvSpPr/>
          <p:nvPr/>
        </p:nvSpPr>
        <p:spPr>
          <a:xfrm>
            <a:off x="0" y="1499040"/>
            <a:ext cx="12191760" cy="489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85" name="Strzałka: w prawo 14"/>
          <p:cNvSpPr/>
          <p:nvPr/>
        </p:nvSpPr>
        <p:spPr>
          <a:xfrm>
            <a:off x="0" y="3735720"/>
            <a:ext cx="12191760" cy="481680"/>
          </a:xfrm>
          <a:prstGeom prst="rightArrow">
            <a:avLst>
              <a:gd name="adj1" fmla="val 50000"/>
              <a:gd name="adj2" fmla="val 11453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86" name="Dymek mowy: prostokąt 5"/>
          <p:cNvSpPr/>
          <p:nvPr/>
        </p:nvSpPr>
        <p:spPr>
          <a:xfrm>
            <a:off x="308160" y="2585880"/>
            <a:ext cx="2146320" cy="765360"/>
          </a:xfrm>
          <a:prstGeom prst="wedgeRectCallout">
            <a:avLst>
              <a:gd name="adj1" fmla="val -22383"/>
              <a:gd name="adj2" fmla="val 114348"/>
            </a:avLst>
          </a:prstGeom>
          <a:solidFill>
            <a:schemeClr val="bg1"/>
          </a:solidFill>
          <a:ln>
            <a:solidFill>
              <a:srgbClr val="092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Aptos"/>
              </a:rPr>
              <a:t>Nowa kadencja Rady Gospodarczej</a:t>
            </a:r>
            <a:endParaRPr lang="pl-PL" sz="1400" b="0" strike="noStrike" spc="-1">
              <a:latin typeface="Arial"/>
            </a:endParaRPr>
          </a:p>
        </p:txBody>
      </p:sp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39420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Harmonogram prac</a:t>
            </a:r>
          </a:p>
        </p:txBody>
      </p:sp>
      <p:sp>
        <p:nvSpPr>
          <p:cNvPr id="188" name="Dymek mowy: prostokąt 8"/>
          <p:cNvSpPr/>
          <p:nvPr/>
        </p:nvSpPr>
        <p:spPr>
          <a:xfrm>
            <a:off x="2977560" y="2585520"/>
            <a:ext cx="3382200" cy="765360"/>
          </a:xfrm>
          <a:prstGeom prst="wedgeRectCallout">
            <a:avLst>
              <a:gd name="adj1" fmla="val -22038"/>
              <a:gd name="adj2" fmla="val 117116"/>
            </a:avLst>
          </a:prstGeom>
          <a:solidFill>
            <a:schemeClr val="bg1"/>
          </a:solidFill>
          <a:ln>
            <a:solidFill>
              <a:srgbClr val="092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Aptos"/>
              </a:rPr>
              <a:t>Wypracowanie propozycji rekomendacji do strategii</a:t>
            </a:r>
            <a:endParaRPr lang="pl-PL" sz="1400" b="0" strike="noStrike" spc="-1">
              <a:latin typeface="Arial"/>
            </a:endParaRPr>
          </a:p>
        </p:txBody>
      </p:sp>
      <p:sp>
        <p:nvSpPr>
          <p:cNvPr id="189" name="Dymek mowy: prostokąt 9"/>
          <p:cNvSpPr/>
          <p:nvPr/>
        </p:nvSpPr>
        <p:spPr>
          <a:xfrm>
            <a:off x="180000" y="4500000"/>
            <a:ext cx="3291840" cy="754920"/>
          </a:xfrm>
          <a:prstGeom prst="wedgeRectCallout">
            <a:avLst>
              <a:gd name="adj1" fmla="val 10064"/>
              <a:gd name="adj2" fmla="val -102923"/>
            </a:avLst>
          </a:prstGeom>
          <a:solidFill>
            <a:schemeClr val="bg1"/>
          </a:solidFill>
          <a:ln>
            <a:solidFill>
              <a:srgbClr val="092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Aptos"/>
              </a:rPr>
              <a:t>Prezentacja dokumentu Diagnoza na potrzeby Strategii MR</a:t>
            </a:r>
            <a:endParaRPr lang="pl-PL" sz="1400" b="0" strike="noStrike" spc="-1">
              <a:latin typeface="Arial"/>
            </a:endParaRPr>
          </a:p>
        </p:txBody>
      </p:sp>
      <p:sp>
        <p:nvSpPr>
          <p:cNvPr id="190" name="Dymek mowy: prostokąt 15"/>
          <p:cNvSpPr/>
          <p:nvPr/>
        </p:nvSpPr>
        <p:spPr>
          <a:xfrm>
            <a:off x="4174200" y="4505040"/>
            <a:ext cx="2329200" cy="748800"/>
          </a:xfrm>
          <a:prstGeom prst="wedgeRectCallout">
            <a:avLst>
              <a:gd name="adj1" fmla="val 24834"/>
              <a:gd name="adj2" fmla="val -102013"/>
            </a:avLst>
          </a:prstGeom>
          <a:solidFill>
            <a:schemeClr val="bg1"/>
          </a:solidFill>
          <a:ln>
            <a:solidFill>
              <a:srgbClr val="092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Aptos"/>
              </a:rPr>
              <a:t>Prezentacja rekomendacji dla prezydium RG</a:t>
            </a:r>
            <a:endParaRPr lang="pl-PL" sz="1400" b="0" strike="noStrike" spc="-1">
              <a:latin typeface="Arial"/>
            </a:endParaRPr>
          </a:p>
        </p:txBody>
      </p:sp>
      <p:sp>
        <p:nvSpPr>
          <p:cNvPr id="191" name="pole tekstowe 16"/>
          <p:cNvSpPr/>
          <p:nvPr/>
        </p:nvSpPr>
        <p:spPr>
          <a:xfrm>
            <a:off x="1655280" y="3801960"/>
            <a:ext cx="83196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1800" b="0" strike="noStrike" spc="-1">
                <a:solidFill>
                  <a:srgbClr val="FFFFFF"/>
                </a:solidFill>
                <a:latin typeface="Aptos"/>
              </a:rPr>
              <a:t>11.07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192" name="pole tekstowe 18"/>
          <p:cNvSpPr/>
          <p:nvPr/>
        </p:nvSpPr>
        <p:spPr>
          <a:xfrm>
            <a:off x="3055320" y="3808800"/>
            <a:ext cx="174492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1800" b="0" strike="noStrike" spc="-1">
                <a:solidFill>
                  <a:srgbClr val="FFFFFF"/>
                </a:solidFill>
                <a:latin typeface="Aptos"/>
              </a:rPr>
              <a:t>03.09 – 11.10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193" name="pole tekstowe 3"/>
          <p:cNvSpPr/>
          <p:nvPr/>
        </p:nvSpPr>
        <p:spPr>
          <a:xfrm>
            <a:off x="515520" y="3805560"/>
            <a:ext cx="83196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1800" b="0" strike="noStrike" spc="-1">
                <a:solidFill>
                  <a:srgbClr val="FFFFFF"/>
                </a:solidFill>
                <a:latin typeface="Aptos"/>
              </a:rPr>
              <a:t>24.05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194" name="pole tekstowe 11"/>
          <p:cNvSpPr/>
          <p:nvPr/>
        </p:nvSpPr>
        <p:spPr>
          <a:xfrm>
            <a:off x="5586840" y="3790080"/>
            <a:ext cx="83196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1800" b="0" strike="noStrike" spc="-1">
                <a:solidFill>
                  <a:srgbClr val="FFFFFF"/>
                </a:solidFill>
                <a:latin typeface="Aptos"/>
              </a:rPr>
              <a:t>19.10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195" name="Dymek mowy: prostokąt 10"/>
          <p:cNvSpPr/>
          <p:nvPr/>
        </p:nvSpPr>
        <p:spPr>
          <a:xfrm>
            <a:off x="9213480" y="2588760"/>
            <a:ext cx="2535480" cy="765360"/>
          </a:xfrm>
          <a:prstGeom prst="wedgeRectCallout">
            <a:avLst>
              <a:gd name="adj1" fmla="val -34110"/>
              <a:gd name="adj2" fmla="val 114416"/>
            </a:avLst>
          </a:prstGeom>
          <a:solidFill>
            <a:schemeClr val="bg1"/>
          </a:solidFill>
          <a:ln>
            <a:solidFill>
              <a:srgbClr val="092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Aptos"/>
              </a:rPr>
              <a:t>Przekazanie zatwierdzonych rekomendacji do RG</a:t>
            </a:r>
            <a:endParaRPr lang="pl-PL" sz="1400" b="0" strike="noStrike" spc="-1">
              <a:latin typeface="Arial"/>
            </a:endParaRPr>
          </a:p>
        </p:txBody>
      </p:sp>
      <p:sp>
        <p:nvSpPr>
          <p:cNvPr id="196" name="pole tekstowe 12"/>
          <p:cNvSpPr/>
          <p:nvPr/>
        </p:nvSpPr>
        <p:spPr>
          <a:xfrm>
            <a:off x="9099360" y="3792240"/>
            <a:ext cx="1124280" cy="36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1800" b="0" strike="noStrike" spc="-1">
                <a:solidFill>
                  <a:srgbClr val="FFFFFF"/>
                </a:solidFill>
                <a:latin typeface="Aptos"/>
              </a:rPr>
              <a:t>01.2025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197" name="Dymek mowy: prostokąt 13"/>
          <p:cNvSpPr/>
          <p:nvPr/>
        </p:nvSpPr>
        <p:spPr>
          <a:xfrm>
            <a:off x="9787320" y="4495680"/>
            <a:ext cx="1959120" cy="748800"/>
          </a:xfrm>
          <a:prstGeom prst="wedgeRectCallout">
            <a:avLst>
              <a:gd name="adj1" fmla="val 15760"/>
              <a:gd name="adj2" fmla="val -102013"/>
            </a:avLst>
          </a:prstGeom>
          <a:solidFill>
            <a:schemeClr val="bg1">
              <a:lumMod val="85000"/>
            </a:schemeClr>
          </a:solidFill>
          <a:ln>
            <a:solidFill>
              <a:srgbClr val="092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Aptos"/>
              </a:rPr>
              <a:t>Zatwierdzenie Strategii Rozwoju MR</a:t>
            </a:r>
            <a:endParaRPr lang="pl-PL" sz="1400" b="0" strike="noStrike" spc="-1">
              <a:latin typeface="Arial"/>
            </a:endParaRPr>
          </a:p>
        </p:txBody>
      </p:sp>
      <p:sp>
        <p:nvSpPr>
          <p:cNvPr id="198" name="pole tekstowe 19"/>
          <p:cNvSpPr/>
          <p:nvPr/>
        </p:nvSpPr>
        <p:spPr>
          <a:xfrm>
            <a:off x="10424160" y="3791880"/>
            <a:ext cx="122976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1800" b="0" strike="noStrike" spc="-1">
                <a:solidFill>
                  <a:srgbClr val="FFFFFF"/>
                </a:solidFill>
                <a:latin typeface="Aptos"/>
              </a:rPr>
              <a:t>3Q.2025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199" name="Symbol zastępczy numeru slajdu 3"/>
          <p:cNvSpPr/>
          <p:nvPr/>
        </p:nvSpPr>
        <p:spPr>
          <a:xfrm>
            <a:off x="4311000" y="6492960"/>
            <a:ext cx="41212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pl-PL" sz="1200" b="0" strike="noStrike" spc="-1">
                <a:solidFill>
                  <a:srgbClr val="BFBFBF"/>
                </a:solidFill>
                <a:latin typeface="Arial Narrow"/>
              </a:rPr>
              <a:t>Warsztaty: Rada Gospodarcza przy Prezydencie miasta Rzeszów</a:t>
            </a:r>
            <a:endParaRPr lang="pl-PL" sz="1200" b="0" strike="noStrike" spc="-1">
              <a:latin typeface="Arial"/>
            </a:endParaRPr>
          </a:p>
        </p:txBody>
      </p:sp>
      <p:sp>
        <p:nvSpPr>
          <p:cNvPr id="200" name="Dymek mowy: prostokąt 4"/>
          <p:cNvSpPr/>
          <p:nvPr/>
        </p:nvSpPr>
        <p:spPr>
          <a:xfrm>
            <a:off x="7304400" y="4501440"/>
            <a:ext cx="1959120" cy="748800"/>
          </a:xfrm>
          <a:prstGeom prst="wedgeRectCallout">
            <a:avLst>
              <a:gd name="adj1" fmla="val 1874"/>
              <a:gd name="adj2" fmla="val -99686"/>
            </a:avLst>
          </a:prstGeom>
          <a:solidFill>
            <a:schemeClr val="bg1"/>
          </a:solidFill>
          <a:ln>
            <a:solidFill>
              <a:srgbClr val="092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Aptos"/>
              </a:rPr>
              <a:t>Warsztat poziomujący</a:t>
            </a:r>
            <a:endParaRPr lang="pl-PL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Aptos"/>
              </a:rPr>
              <a:t>zespołów</a:t>
            </a:r>
            <a:endParaRPr lang="pl-PL" sz="1400" b="0" strike="noStrike" spc="-1">
              <a:latin typeface="Arial"/>
            </a:endParaRPr>
          </a:p>
        </p:txBody>
      </p:sp>
      <p:sp>
        <p:nvSpPr>
          <p:cNvPr id="201" name="pole tekstowe 22"/>
          <p:cNvSpPr/>
          <p:nvPr/>
        </p:nvSpPr>
        <p:spPr>
          <a:xfrm>
            <a:off x="7974720" y="3808800"/>
            <a:ext cx="96012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1800" b="0" strike="noStrike" spc="-1">
                <a:solidFill>
                  <a:srgbClr val="FFFFFF"/>
                </a:solidFill>
                <a:latin typeface="Aptos"/>
              </a:rPr>
              <a:t>12.12</a:t>
            </a:r>
            <a:endParaRPr lang="pl-PL" sz="1800" b="0" strike="noStrike" spc="-1">
              <a:latin typeface="Arial"/>
            </a:endParaRPr>
          </a:p>
        </p:txBody>
      </p:sp>
      <p:sp>
        <p:nvSpPr>
          <p:cNvPr id="202" name="Dymek mowy: prostokąt 20"/>
          <p:cNvSpPr/>
          <p:nvPr/>
        </p:nvSpPr>
        <p:spPr>
          <a:xfrm>
            <a:off x="6786720" y="2582280"/>
            <a:ext cx="1983600" cy="765360"/>
          </a:xfrm>
          <a:prstGeom prst="wedgeRectCallout">
            <a:avLst>
              <a:gd name="adj1" fmla="val -39905"/>
              <a:gd name="adj2" fmla="val 115478"/>
            </a:avLst>
          </a:prstGeom>
          <a:solidFill>
            <a:schemeClr val="bg1"/>
          </a:solidFill>
          <a:ln>
            <a:solidFill>
              <a:srgbClr val="092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Aptos"/>
              </a:rPr>
              <a:t>Kompletacja materiałów z zespołów</a:t>
            </a:r>
            <a:endParaRPr lang="pl-PL" sz="1400" b="0" strike="noStrike" spc="-1">
              <a:latin typeface="Arial"/>
            </a:endParaRPr>
          </a:p>
        </p:txBody>
      </p:sp>
      <p:sp>
        <p:nvSpPr>
          <p:cNvPr id="203" name="pole tekstowe 24"/>
          <p:cNvSpPr/>
          <p:nvPr/>
        </p:nvSpPr>
        <p:spPr>
          <a:xfrm>
            <a:off x="6669360" y="3801960"/>
            <a:ext cx="88488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1800" b="0" strike="noStrike" spc="-1">
                <a:solidFill>
                  <a:srgbClr val="FFFFFF"/>
                </a:solidFill>
                <a:latin typeface="Aptos"/>
              </a:rPr>
              <a:t>06.12</a:t>
            </a:r>
            <a:endParaRPr lang="pl-PL" sz="1800" b="0" strike="noStrike" spc="-1">
              <a:latin typeface="Arial"/>
            </a:endParaRPr>
          </a:p>
        </p:txBody>
      </p:sp>
      <p:pic>
        <p:nvPicPr>
          <p:cNvPr id="204" name="Obraz 6"/>
          <p:cNvPicPr/>
          <p:nvPr/>
        </p:nvPicPr>
        <p:blipFill>
          <a:blip r:embed="rId3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183" name="pole tekstowe 182"/>
          <p:cNvSpPr txBox="1"/>
          <p:nvPr/>
        </p:nvSpPr>
        <p:spPr>
          <a:xfrm>
            <a:off x="425465" y="5750711"/>
            <a:ext cx="2317734" cy="325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pl-PL" sz="3200" b="0" strike="noStrike" spc="-1" dirty="0">
                <a:solidFill>
                  <a:srgbClr val="EA8922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113+ osób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A46B2083-528E-2A11-65D7-63BA2FA33460}"/>
              </a:ext>
            </a:extLst>
          </p:cNvPr>
          <p:cNvSpPr txBox="1"/>
          <p:nvPr/>
        </p:nvSpPr>
        <p:spPr>
          <a:xfrm>
            <a:off x="2891314" y="5759891"/>
            <a:ext cx="2348342" cy="325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pl-PL" sz="3200" spc="-1" dirty="0">
                <a:solidFill>
                  <a:srgbClr val="EA8922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6 miesięcy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Obraz 3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74664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Synergia z Urzędem Marszałkowskim województwa podkarpackiego</a:t>
            </a:r>
          </a:p>
        </p:txBody>
      </p:sp>
      <p:sp>
        <p:nvSpPr>
          <p:cNvPr id="207" name="pole tekstowe 206"/>
          <p:cNvSpPr txBox="1"/>
          <p:nvPr/>
        </p:nvSpPr>
        <p:spPr>
          <a:xfrm>
            <a:off x="540000" y="1440000"/>
            <a:ext cx="11340000" cy="4545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pl-PL" sz="1500" b="1" strike="noStrike" spc="-1">
                <a:latin typeface="Arial"/>
              </a:rPr>
              <a:t>Energetyka i odnawialne źródła energii: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Inwestycje w transformację energetyczną, rozwój energetyki odnawialnej, termo- i </a:t>
            </a:r>
            <a:r>
              <a:rPr lang="pl-PL" sz="1100" b="0" strike="noStrike" spc="-1" err="1">
                <a:latin typeface="Arial"/>
              </a:rPr>
              <a:t>energo</a:t>
            </a:r>
            <a:r>
              <a:rPr lang="pl-PL" sz="1100" b="0" strike="noStrike" spc="-1">
                <a:latin typeface="Arial"/>
              </a:rPr>
              <a:t>-modernizację budynków oraz infrastruktury.</a:t>
            </a:r>
          </a:p>
          <a:p>
            <a:r>
              <a:rPr lang="pl-PL" sz="1100" b="0" strike="noStrike" spc="-1">
                <a:latin typeface="Arial"/>
              </a:rPr>
              <a:t>Montaż instalacji fotowoltaicznych, pomp ciepła, kolektorów słonecznych i modernizacja sieci ciepłowniczej.</a:t>
            </a:r>
          </a:p>
          <a:p>
            <a:r>
              <a:rPr lang="pl-PL" sz="1100" b="0" strike="noStrike" spc="-1">
                <a:latin typeface="Arial"/>
              </a:rPr>
              <a:t>Adaptacja sieci gazowej i elektroenergetycznej, w tym przystosowanie sieci gazowej do mieszanki </a:t>
            </a:r>
            <a:r>
              <a:rPr lang="pl-PL" sz="1100" b="0" strike="noStrike" spc="-1" err="1">
                <a:latin typeface="Arial"/>
              </a:rPr>
              <a:t>metanowo-wodorowej</a:t>
            </a:r>
            <a:r>
              <a:rPr lang="pl-PL" sz="1100" b="0" strike="noStrike" spc="-1">
                <a:latin typeface="Arial"/>
              </a:rPr>
              <a:t>.</a:t>
            </a:r>
          </a:p>
          <a:p>
            <a:endParaRPr lang="pl-PL" sz="1500" b="0" strike="noStrike" spc="-1">
              <a:latin typeface="Arial"/>
            </a:endParaRPr>
          </a:p>
          <a:p>
            <a:r>
              <a:rPr lang="pl-PL" sz="1500" b="1" strike="noStrike" spc="-1">
                <a:latin typeface="Arial"/>
              </a:rPr>
              <a:t>Infrastruktura i komunikacja: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Zrównoważone planowanie przestrzenne, rozwój nisko-emisyjnego transportu publicznego, w tym instalacja stacji ładowania dla autobusów elektrycznych i rozbudowa infrastruktury wspierającej transport rowerowy.</a:t>
            </a:r>
          </a:p>
          <a:p>
            <a:endParaRPr lang="pl-PL" sz="1500" b="0" strike="noStrike" spc="-1">
              <a:latin typeface="Arial"/>
            </a:endParaRPr>
          </a:p>
          <a:p>
            <a:r>
              <a:rPr lang="pl-PL" sz="1500" b="1" strike="noStrike" spc="-1">
                <a:latin typeface="Arial"/>
              </a:rPr>
              <a:t>Innowacje i nowe technologie: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Rozwój infrastruktury cyfrowej, współpraca z sąsiednimi gminami w zakresie transportu, wsparcie dla start </a:t>
            </a:r>
            <a:r>
              <a:rPr lang="pl-PL" sz="1100" b="0" strike="noStrike" spc="-1" err="1">
                <a:latin typeface="Arial"/>
              </a:rPr>
              <a:t>upów</a:t>
            </a:r>
            <a:r>
              <a:rPr lang="pl-PL" sz="1100" b="0" strike="noStrike" spc="-1">
                <a:latin typeface="Arial"/>
              </a:rPr>
              <a:t> i innowacji, w tym utworzenie funduszu inwestycyjnego i promocja kreatywności.</a:t>
            </a:r>
          </a:p>
          <a:p>
            <a:endParaRPr lang="pl-PL" sz="1500" b="0" strike="noStrike" spc="-1">
              <a:latin typeface="Arial"/>
            </a:endParaRPr>
          </a:p>
          <a:p>
            <a:r>
              <a:rPr lang="pl-PL" sz="1500" b="1" strike="noStrike" spc="-1">
                <a:latin typeface="Arial"/>
              </a:rPr>
              <a:t>Nauka, edukacja i zdrowie: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Rozwój edukacji, wsparcie dla talentów i specjalistów, promocja zdrowego trybu życia i profilaktyki zdrowotnej.</a:t>
            </a:r>
          </a:p>
          <a:p>
            <a:endParaRPr lang="pl-PL" sz="1500" b="0" strike="noStrike" spc="-1">
              <a:latin typeface="Arial"/>
            </a:endParaRPr>
          </a:p>
          <a:p>
            <a:r>
              <a:rPr lang="pl-PL" sz="1500" b="1" strike="noStrike" spc="-1">
                <a:latin typeface="Arial"/>
              </a:rPr>
              <a:t>Biznes i współpraca instytucjonalna: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Wspieranie małych i średnich przedsiębiorstw, promocja miasta jako centrum inwestycyjnego, wspieranie zielonej gospodarki i inicjatyw związanych z ESG.</a:t>
            </a:r>
          </a:p>
          <a:p>
            <a:r>
              <a:rPr lang="pl-PL" sz="1100" b="0" strike="noStrike" spc="-1">
                <a:latin typeface="Arial"/>
              </a:rPr>
              <a:t>Wsparcie dla dużego biznesu w pozyskiwaniu finansowania na prace B+R oraz finansowanie strategicznych projektów inwestycyjnych</a:t>
            </a:r>
          </a:p>
          <a:p>
            <a:endParaRPr lang="pl-PL" sz="1500" b="0" strike="noStrike" spc="-1">
              <a:latin typeface="Arial"/>
            </a:endParaRPr>
          </a:p>
          <a:p>
            <a:r>
              <a:rPr lang="pl-PL" sz="1500" b="1" strike="noStrike" spc="-1">
                <a:latin typeface="Arial"/>
              </a:rPr>
              <a:t>Ekologia i sprawy społeczne:</a:t>
            </a:r>
            <a:endParaRPr lang="pl-PL" sz="1500" b="0" strike="noStrike" spc="-1">
              <a:latin typeface="Arial"/>
            </a:endParaRPr>
          </a:p>
          <a:p>
            <a:r>
              <a:rPr lang="pl-PL" sz="1050" b="0" strike="noStrike" spc="-1">
                <a:latin typeface="Arial"/>
              </a:rPr>
              <a:t>Projekty związane z ekologią, modernizacja infrastruktury zielonej, promocja zdrowia, edukacji i integracji społecznej.</a:t>
            </a:r>
          </a:p>
          <a:p>
            <a:endParaRPr lang="pl-PL" sz="1500" b="0" strike="noStrike" spc="-1">
              <a:latin typeface="Arial"/>
            </a:endParaRPr>
          </a:p>
          <a:p>
            <a:r>
              <a:rPr lang="pl-PL" sz="1500" b="1" strike="noStrike" spc="-1">
                <a:latin typeface="Arial"/>
              </a:rPr>
              <a:t>Sport i rekreacja: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Rozwój infrastruktury sportowej i rekreacyjnej, promocja sportu i aktywności fizycznej, współpraca w zakresie rozwoju turystyki sportowej.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Obraz 5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74664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0000"/>
          </a:bodyPr>
          <a:lstStyle/>
          <a:p>
            <a:pPr>
              <a:lnSpc>
                <a:spcPct val="10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Synergia z Urzędem Wojewódzkim podkarpacia</a:t>
            </a:r>
          </a:p>
        </p:txBody>
      </p:sp>
      <p:sp>
        <p:nvSpPr>
          <p:cNvPr id="210" name="pole tekstowe 209"/>
          <p:cNvSpPr txBox="1"/>
          <p:nvPr/>
        </p:nvSpPr>
        <p:spPr>
          <a:xfrm>
            <a:off x="360000" y="1620000"/>
            <a:ext cx="11340000" cy="4440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pl-PL" sz="1500" b="1" strike="noStrike" spc="-1">
                <a:latin typeface="Arial"/>
              </a:rPr>
              <a:t>Energetyka i odnawialne źródła energii: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Adaptacja systemów gazowych i elektroenergetycznych do nowych technologii, jak mieszanki metanowo-wodorowe oraz czysty wodór, </a:t>
            </a:r>
            <a:r>
              <a:rPr lang="pl-PL" sz="1100" b="1" strike="noStrike" spc="-1">
                <a:latin typeface="Arial"/>
              </a:rPr>
              <a:t>co jest kluczowe w kontekście regionalnego bezpieczeństwa energetycznego</a:t>
            </a:r>
            <a:r>
              <a:rPr lang="pl-PL" sz="1100" b="0" strike="noStrike" spc="-1">
                <a:latin typeface="Arial"/>
              </a:rPr>
              <a:t>.</a:t>
            </a:r>
          </a:p>
          <a:p>
            <a:pPr>
              <a:lnSpc>
                <a:spcPct val="100000"/>
              </a:lnSpc>
              <a:buNone/>
            </a:pPr>
            <a:r>
              <a:rPr lang="pl-PL" sz="1100" b="0" strike="noStrike" spc="-1">
                <a:latin typeface="Arial"/>
              </a:rPr>
              <a:t>Modernizacja miejskiej sieci ciepłowniczej oraz przygotowanie infrastruktury sieciowej do pracy na niższych parametrach termodynamicznych, </a:t>
            </a:r>
            <a:r>
              <a:rPr lang="pl-PL" sz="1100" b="1" strike="noStrike" spc="-1">
                <a:latin typeface="Arial"/>
              </a:rPr>
              <a:t>co odpowiada za efektywność energetyczną na poziomie województwa.</a:t>
            </a:r>
            <a:endParaRPr lang="pl-PL" sz="11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pl-PL" sz="15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pl-PL" sz="1500" b="1" strike="noStrike" spc="-1">
                <a:latin typeface="Arial"/>
              </a:rPr>
              <a:t>Innowacje i nowe technologie: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Wsparcie dla innowacji i start upów poprzez kooperację z platformami startowymi i akceleratorami w regionie,</a:t>
            </a:r>
            <a:r>
              <a:rPr lang="pl-PL" sz="1100" b="1" strike="noStrike" spc="-1">
                <a:latin typeface="Arial"/>
              </a:rPr>
              <a:t> co jest ważne dla rozwoju gospodarczego regionu.</a:t>
            </a:r>
            <a:endParaRPr lang="pl-PL" sz="11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Integracja instytucji, stowarzyszeń i uczelni poprzez stworzenie mapy instytucji i przegląd ich zasad współpracy,</a:t>
            </a:r>
            <a:r>
              <a:rPr lang="pl-PL" sz="1100" b="1" strike="noStrike" spc="-1">
                <a:latin typeface="Arial"/>
              </a:rPr>
              <a:t> co odpowiada za koordynację działań na poziomie regionalnym.</a:t>
            </a:r>
            <a:endParaRPr lang="pl-PL" sz="1100" b="0" strike="noStrike" spc="-1">
              <a:latin typeface="Arial"/>
            </a:endParaRPr>
          </a:p>
          <a:p>
            <a:endParaRPr lang="pl-PL" sz="1500" b="0" strike="noStrike" spc="-1">
              <a:latin typeface="Arial"/>
            </a:endParaRPr>
          </a:p>
          <a:p>
            <a:r>
              <a:rPr lang="pl-PL" sz="1500" b="1" strike="noStrike" spc="-1">
                <a:latin typeface="Arial"/>
              </a:rPr>
              <a:t>Międzynarodowa współpraca: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Stworzenie Międzynarodowego Centrum Mediacji i Koncyliacji oraz promocja miasta jako centrum dla etycznego biznesu i dialogu międzynarodowego,</a:t>
            </a:r>
            <a:r>
              <a:rPr lang="pl-PL" sz="1100" b="1" strike="noStrike" spc="-1">
                <a:latin typeface="Arial"/>
              </a:rPr>
              <a:t> co wspiera rozwój stosunków międzynarodowych w regionie.</a:t>
            </a:r>
            <a:endParaRPr lang="pl-PL" sz="1100" b="0" strike="noStrike" spc="-1">
              <a:latin typeface="Arial"/>
            </a:endParaRPr>
          </a:p>
          <a:p>
            <a:endParaRPr lang="pl-PL" sz="1500" b="0" strike="noStrike" spc="-1">
              <a:latin typeface="Arial"/>
            </a:endParaRPr>
          </a:p>
          <a:p>
            <a:r>
              <a:rPr lang="pl-PL" sz="1500" b="1" strike="noStrike" spc="-1">
                <a:latin typeface="Arial"/>
              </a:rPr>
              <a:t>Bezpieczeństwo publiczne i zarządzanie kryzysowe: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Koordynacja działań w zakresie bezpieczeństwa publicznego i zarządzania kryzysowego, które mogą obejmować plany adaptacji do zmian klimatycznych oraz zwiększenie niezawodności dostaw ciepła i energii elektrycznej.</a:t>
            </a:r>
          </a:p>
          <a:p>
            <a:endParaRPr lang="pl-PL" sz="1500" b="0" strike="noStrike" spc="-1">
              <a:latin typeface="Arial"/>
            </a:endParaRPr>
          </a:p>
          <a:p>
            <a:r>
              <a:rPr lang="pl-PL" sz="1500" b="1" strike="noStrike" spc="-1">
                <a:latin typeface="Arial"/>
              </a:rPr>
              <a:t>Zarządzanie infrastrukturą i transportem: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Rozwój spójnej sieci ścieżek rowerowych i infrastruktury wspierającej transport rowerowy,</a:t>
            </a:r>
            <a:r>
              <a:rPr lang="pl-PL" sz="1100" b="1" strike="noStrike" spc="-1">
                <a:latin typeface="Arial"/>
              </a:rPr>
              <a:t> co jest istotne w kontekście planowania regionalnego.</a:t>
            </a:r>
            <a:endParaRPr lang="pl-PL" sz="1100" b="0" strike="noStrike" spc="-1">
              <a:latin typeface="Arial"/>
            </a:endParaRPr>
          </a:p>
          <a:p>
            <a:endParaRPr lang="pl-PL" sz="1500" b="0" strike="noStrike" spc="-1">
              <a:latin typeface="Arial"/>
            </a:endParaRPr>
          </a:p>
          <a:p>
            <a:r>
              <a:rPr lang="pl-PL" sz="1500" b="1" strike="noStrike" spc="-1">
                <a:latin typeface="Arial"/>
              </a:rPr>
              <a:t>Edukacja i rozwój społeczny:</a:t>
            </a:r>
            <a:endParaRPr lang="pl-PL" sz="1500" b="0" strike="noStrike" spc="-1">
              <a:latin typeface="Arial"/>
            </a:endParaRPr>
          </a:p>
          <a:p>
            <a:r>
              <a:rPr lang="pl-PL" sz="1100" b="0" strike="noStrike" spc="-1">
                <a:latin typeface="Arial"/>
              </a:rPr>
              <a:t>Promocja zdrowego trybu życia i profilaktyki zdrowotnej na poziomie regionalnym, </a:t>
            </a:r>
            <a:r>
              <a:rPr lang="pl-PL" sz="1100" b="1" strike="noStrike" spc="-1">
                <a:latin typeface="Arial"/>
              </a:rPr>
              <a:t>co może być realizowane poprzez kampanie edukacyjne i programy profilaktyczne.</a:t>
            </a:r>
            <a:endParaRPr lang="pl-PL" sz="11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31583" y="2038320"/>
            <a:ext cx="10928834" cy="13906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pl-PL" sz="3600" spc="-1" dirty="0">
                <a:solidFill>
                  <a:srgbClr val="EA8922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Rekomendacje zespołów roboczych</a:t>
            </a:r>
          </a:p>
        </p:txBody>
      </p:sp>
      <p:pic>
        <p:nvPicPr>
          <p:cNvPr id="178" name="Obraz 4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418072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" name="Symbol zastępczy zawartości 3"/>
          <p:cNvGraphicFramePr/>
          <p:nvPr/>
        </p:nvGraphicFramePr>
        <p:xfrm>
          <a:off x="554040" y="1404360"/>
          <a:ext cx="11083320" cy="4665240"/>
        </p:xfrm>
        <a:graphic>
          <a:graphicData uri="http://schemas.openxmlformats.org/drawingml/2006/table">
            <a:tbl>
              <a:tblPr/>
              <a:tblGrid>
                <a:gridCol w="11083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Cele: Do uzupełnienia przez zespół BRMR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Kierunki działań: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Stworzenie i zapewnienie warunków do wysokiej jakości nauczania (w tym osób migrujących)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Kompleksowa polityka edukacyjna, promująca kreatywność, krytyczne myślenie i rozwój młodych obywateli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Przyciąganie talentów oraz  wysoko wykwalifikowanej kadry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Integracja migrantów w systemie szkolnictwa 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/ Priorytety: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Wprowadzenie programów stypendialnych dla maturzystów i studentów powiązanych z edukacją i zatrudnieniem w Rzeszowie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Wsparcie szkolnictwa prywatnego, szkół międzynarodowych z angielskim językiem wykładowym (dotacje)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Utworzenie funduszy na innowacyjne i społeczne projekty naukowe (zapewnienie budżetu)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Modernizacja miejskiej infrastruktury (rozbudowa szkół, tworzenie bezpiecznych przestrzeni sztuki i relaksu)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Organizowanie międzynarodowych/międzyuczelnianych eventów (wykłady noblowskie, koncerty)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Zwiększanie roli i świadomości edukacji międzykulturowej dla uczniów i studentów (współpraca z organizacjami pozarządowymi, szkolenia kadry dydaktycznej)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2" name="Obraz 1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39420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1000"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Zespół ds. Nauki, Edukacji i Zdrowia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4" name="Symbol zastępczy zawartości 3"/>
          <p:cNvGraphicFramePr/>
          <p:nvPr/>
        </p:nvGraphicFramePr>
        <p:xfrm>
          <a:off x="554040" y="1404360"/>
          <a:ext cx="11083320" cy="4665240"/>
        </p:xfrm>
        <a:graphic>
          <a:graphicData uri="http://schemas.openxmlformats.org/drawingml/2006/table">
            <a:tbl>
              <a:tblPr/>
              <a:tblGrid>
                <a:gridCol w="11083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Cele: Do uzupełnienia przez zespół BRMR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Kierunki działań: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Wsparcie miasta w zakresie rozwoju infrastruktury oraz promocji, tworząc warunki dla dzieci, młodzieży, osób niepełnosprawnych i seniorów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Zwiększenie atrakcyjności sportów niszowych np. walkingfootball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Rozwój sportu dziecięcego, młodzieżowego i akademickiego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/ Priorytety: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Utworzenie miejsc dla rekreacji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Zapewnienie dostępności infrastruktury sportowej w weekendy i godziny popołudniowe,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Poprawa oświetlenia  przestrzeni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Zapewnienie funduszy/sponsorów dla wspierania uczestnictwa dzieci i młodzieży w wojewódzkich, krajowych i międzynarodowych zawodach sportowych.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Rozwój i dostosowanie infrastruktury sportowej w tym dla osób niepełnosprawnych i seniorów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sporty zimowe, kryte boiska, hale, siłownie plenerowe – czasowi opiekunowie, studenci – wsparcie przez miasto poprzez bilety, wejściówki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Promocja sportu poprzez występy, pokazy na wydarzeniach miejskich uwzględniających również osoby niepełnosprawne i seniorów (zaproszenie drużyn z innych miast, promowanie aktywności plenerowych)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5" name="Obraz 1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39420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6000"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Zespół ds. Sportu i rekreacji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7" name="Symbol zastępczy zawartości 3"/>
          <p:cNvGraphicFramePr/>
          <p:nvPr/>
        </p:nvGraphicFramePr>
        <p:xfrm>
          <a:off x="554040" y="1143000"/>
          <a:ext cx="11083320" cy="6329160"/>
        </p:xfrm>
        <a:graphic>
          <a:graphicData uri="http://schemas.openxmlformats.org/drawingml/2006/table">
            <a:tbl>
              <a:tblPr/>
              <a:tblGrid>
                <a:gridCol w="11083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Cele: Rozwój i utrzymanie biznesu w zmiennym środowisku biznesowym oraz antycypowanie i reagowanie na te zmiany. 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7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Kierunki działań: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Edukacja, badania i rozwój - 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budowanie marki naukowej Rzeszowa. Rozwój i pozyskiwanie talentów. Tworzenie międzynarodowego środowiska dostosowanego do potrzeb biznesu. (wspólnie z: Zespół ds. Nauki, Edukacji i Zdrowia i Zespół ds. Innowacji i nowych technologii)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Współpraca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 - zrzeszenie i scentralizowanie rozproszonych inicjatyw poprzez stworzenie organizacji parasolowej integrującej ich działania w zakresie promocji miasta, wymiany doświadczeń, wykorzystania wiedzy.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Innowacyjność i przedsiębiorczość - 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promowanie dobrze zdefiniowanej innowacyjności i przedsiębiorczości poprzez konkretne inicjatywy. Urban Lab jako przestrzeń integrowania innowatorów z biznesem. (Wspólnie z: zespołem ds. Międzynarodowych, Innowacji i nowych technologii, wydziałem marki miasta).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Promocja miasta 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– międzynarodowe, zintegrowane promowanie miasta jako dobrego miejsca do życia, potencjału edukacyjnego i środowiska przyjaznego rozwojowi biznesu. (Wspólnie z Wydziałem marki Miasta i Zespołem ds. Międzynarodowych)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tarSymbol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Zielona gospodarka 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- promocja ESG, poprzez wsparcie i edukację małych i średnich przedsiębiorstw (z zespołem ds. Ekologii i spraw społecznych) 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  <a:tabLst>
                          <a:tab pos="0" algn="l"/>
                        </a:tabLst>
                      </a:pP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buNone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Działania / Priorytety: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Edukacja, badania i rozwój 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– zidentyfikowanie potrzeb biznesu w zakresie edukacji i R&amp;D. Powołanie forum do pogłębionej dyskusji i definicji kolejnych kroków. 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Współpraca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 - stworzenie organizacji parasolowej integrującej działania instytucji, stowarzyszeń i uczelni w zakresie promocji miasta, wymiany doświadczeń, wykorzystania wiedzy. Przekazanie rekomendacji do strategii regionalnych.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Innowacyjność i przedsiębiorczość-  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UrbanLab, PCI, RARR. Zaangażowanie biznesu / przedsiębiorców w proces inkubacji i wparcia startupów. Integracja rozwiniętego biznesu ze startupami, pomysłami na innowacje.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Promocja miasta - 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Rewitalizacja hasła „Rzeszów stolica innowacyjności” - Identyfikacja i wykorzystanie rzeczywistych przykładów promujących miasto jako stolicę innowacji. Promocja potencjału edukacyjnego miasta.</a:t>
                      </a:r>
                      <a:endParaRPr lang="pl-PL" sz="1200" b="0" strike="noStrike" spc="-1">
                        <a:latin typeface="Arial"/>
                      </a:endParaRPr>
                    </a:p>
                    <a:p>
                      <a:pPr marL="285840" indent="-285840">
                        <a:lnSpc>
                          <a:spcPct val="100000"/>
                        </a:lnSpc>
                        <a:spcBef>
                          <a:spcPts val="601"/>
                        </a:spcBef>
                        <a:buClr>
                          <a:srgbClr val="000000"/>
                        </a:buClr>
                        <a:buFont typeface="Sitka Subheading"/>
                        <a:buChar char="-"/>
                      </a:pP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Zielona gospodarka 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Aptos"/>
                        </a:rPr>
                        <a:t>- Stworzenie platformy / katalogu dobrych praktyk ESG.</a:t>
                      </a:r>
                      <a:endParaRPr lang="pl-PL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8" name="Obraz 1"/>
          <p:cNvPicPr/>
          <p:nvPr/>
        </p:nvPicPr>
        <p:blipFill>
          <a:blip r:embed="rId2"/>
          <a:stretch/>
        </p:blipFill>
        <p:spPr>
          <a:xfrm>
            <a:off x="443160" y="211320"/>
            <a:ext cx="1498680" cy="717840"/>
          </a:xfrm>
          <a:prstGeom prst="rect">
            <a:avLst/>
          </a:prstGeom>
          <a:ln w="0">
            <a:noFill/>
          </a:ln>
        </p:spPr>
      </p:pic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2111760" y="466200"/>
            <a:ext cx="9394200" cy="67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6000"/>
          </a:bodyPr>
          <a:lstStyle/>
          <a:p>
            <a:pPr>
              <a:lnSpc>
                <a:spcPct val="90000"/>
              </a:lnSpc>
              <a:buNone/>
            </a:pPr>
            <a:r>
              <a:rPr lang="pl-PL" sz="3200" spc="-1">
                <a:solidFill>
                  <a:srgbClr val="00000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Zespół ds. Rozwoju Biznesu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8ad952a6-f74b-4609-869b-ad3d5023174a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9280FD17C466408E8503B03516EFB2" ma:contentTypeVersion="14" ma:contentTypeDescription="Create a new document." ma:contentTypeScope="" ma:versionID="99351cadf18f71ce6fdd260dacc8c015">
  <xsd:schema xmlns:xsd="http://www.w3.org/2001/XMLSchema" xmlns:xs="http://www.w3.org/2001/XMLSchema" xmlns:p="http://schemas.microsoft.com/office/2006/metadata/properties" xmlns:ns1="http://schemas.microsoft.com/sharepoint/v3" xmlns:ns2="8ad952a6-f74b-4609-869b-ad3d5023174a" xmlns:ns3="94cf2fbe-b8df-4483-bac7-dd694aa714c5" targetNamespace="http://schemas.microsoft.com/office/2006/metadata/properties" ma:root="true" ma:fieldsID="6bd924bb818b65a2cb6a02ad41e9895b" ns1:_="" ns2:_="" ns3:_="">
    <xsd:import namespace="http://schemas.microsoft.com/sharepoint/v3"/>
    <xsd:import namespace="8ad952a6-f74b-4609-869b-ad3d5023174a"/>
    <xsd:import namespace="94cf2fbe-b8df-4483-bac7-dd694aa714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d952a6-f74b-4609-869b-ad3d502317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5da18db-0dbb-493a-8358-0ebfa2dc99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cf2fbe-b8df-4483-bac7-dd694aa714c5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DD0808-4CC1-4F95-8BC2-08189108E890}">
  <ds:schemaRefs>
    <ds:schemaRef ds:uri="94cf2fbe-b8df-4483-bac7-dd694aa714c5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8ad952a6-f74b-4609-869b-ad3d5023174a"/>
    <ds:schemaRef ds:uri="http://www.w3.org/XML/1998/namespace"/>
    <ds:schemaRef ds:uri="http://schemas.microsoft.com/sharepoint/v3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F2E0D67-AFAC-4521-9BB2-E260FD43ACEE}">
  <ds:schemaRefs>
    <ds:schemaRef ds:uri="8ad952a6-f74b-4609-869b-ad3d5023174a"/>
    <ds:schemaRef ds:uri="94cf2fbe-b8df-4483-bac7-dd694aa714c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279113A-536E-4B53-B464-57CA6F1773C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447dd6a-a4a1-440b-a6a3-9124ef1ee017}" enabled="1" method="Privileged" siteId="{7a18110d-ef9b-4274-acef-e62ab0fe28e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2716</Words>
  <Application>Microsoft Office PowerPoint</Application>
  <PresentationFormat>Panoramiczny</PresentationFormat>
  <Paragraphs>248</Paragraphs>
  <Slides>17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12</vt:i4>
      </vt:variant>
      <vt:variant>
        <vt:lpstr>Motyw</vt:lpstr>
      </vt:variant>
      <vt:variant>
        <vt:i4>4</vt:i4>
      </vt:variant>
      <vt:variant>
        <vt:lpstr>Tytuły slajdów</vt:lpstr>
      </vt:variant>
      <vt:variant>
        <vt:i4>17</vt:i4>
      </vt:variant>
    </vt:vector>
  </HeadingPairs>
  <TitlesOfParts>
    <vt:vector size="33" baseType="lpstr">
      <vt:lpstr>72 Black</vt:lpstr>
      <vt:lpstr>Aptos</vt:lpstr>
      <vt:lpstr>Aptos Display</vt:lpstr>
      <vt:lpstr>Arial</vt:lpstr>
      <vt:lpstr>Arial Narrow</vt:lpstr>
      <vt:lpstr>Calibri</vt:lpstr>
      <vt:lpstr>DejaVu Sans</vt:lpstr>
      <vt:lpstr>Sitka Subheading</vt:lpstr>
      <vt:lpstr>StarSymbol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Opracowanie i realizacja strategii rozwoju miasta Rzeszowa 2035.  Synergia na osi: Władze Województwa - Miasto</vt:lpstr>
      <vt:lpstr>Obszary skupienia zespołów tematycznych Rady Gospodarczej i Korzyści współpracy</vt:lpstr>
      <vt:lpstr>Harmonogram prac</vt:lpstr>
      <vt:lpstr>Synergia z Urzędem Marszałkowskim województwa podkarpackiego</vt:lpstr>
      <vt:lpstr>Synergia z Urzędem Wojewódzkim podkarpacia</vt:lpstr>
      <vt:lpstr>Rekomendacje zespołów roboczych</vt:lpstr>
      <vt:lpstr>Zespół ds. Nauki, Edukacji i Zdrowia</vt:lpstr>
      <vt:lpstr>Zespół ds. Sportu i rekreacji</vt:lpstr>
      <vt:lpstr>Zespół ds. Rozwoju Biznesu</vt:lpstr>
      <vt:lpstr>Zespół ds. Międzynarodowych </vt:lpstr>
      <vt:lpstr>Zespół ds. Ekologii i spraw społecznych cz.1</vt:lpstr>
      <vt:lpstr>Zespół ds. Ekologii i spraw społecznych cz.2 </vt:lpstr>
      <vt:lpstr>Zespół ds. Energetyki oraz odnawialnych źródeł energii</vt:lpstr>
      <vt:lpstr>Zespół ds. Infrastruktury, komunikacji, urbanizacji i zabytków. Cz. 1</vt:lpstr>
      <vt:lpstr>Zespół ds. Infrastruktury, komunikacji, urbanizacji i zabytków. Cz. 2</vt:lpstr>
      <vt:lpstr>Zespół ds. Infrastruktury, komunikacji, urbanizacji i zabytków. Cz.3</vt:lpstr>
      <vt:lpstr>Zespół ds. Innowacji i nowych technologii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Opracowanie i realizacja strategii rozwoju miasta Rzeszowa 2035.  Synergia na osi: Władze Województwa - Miasto</dc:title>
  <dc:subject/>
  <dc:creator>Januszczak, Ewelina                            PWC</dc:creator>
  <dc:description/>
  <cp:lastModifiedBy>Ewa Lipińska</cp:lastModifiedBy>
  <cp:revision>3</cp:revision>
  <dcterms:created xsi:type="dcterms:W3CDTF">2024-12-09T11:03:07Z</dcterms:created>
  <dcterms:modified xsi:type="dcterms:W3CDTF">2025-03-12T08:58:31Z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0x010100B99280FD17C466408E8503B03516EFB2</vt:lpwstr>
  </property>
  <property fmtid="{D5CDD505-2E9C-101B-9397-08002B2CF9AE}" pid="3" name="MediaServiceImageTags">
    <vt:lpwstr/>
  </property>
  <property fmtid="{D5CDD505-2E9C-101B-9397-08002B2CF9AE}" pid="4" name="Notes">
    <vt:i4>2</vt:i4>
  </property>
  <property fmtid="{D5CDD505-2E9C-101B-9397-08002B2CF9AE}" pid="5" name="PresentationFormat">
    <vt:lpwstr>Widescreen</vt:lpwstr>
  </property>
  <property fmtid="{D5CDD505-2E9C-101B-9397-08002B2CF9AE}" pid="6" name="Slides">
    <vt:i4>14</vt:i4>
  </property>
</Properties>
</file>